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7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28.11.2023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4119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sv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sv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sv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sv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3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svg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witter.com/shosho_burhan" TargetMode="External"/><Relationship Id="rId5" Type="http://schemas.openxmlformats.org/officeDocument/2006/relationships/image" Target="../media/image54.sv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053" y="-1853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-1108122" y="159500"/>
            <a:ext cx="16740189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cs typeface="Droid Arabic Naskh"/>
              </a:rPr>
              <a:t>ابدء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</a:t>
            </a:r>
          </a:p>
        </p:txBody>
      </p:sp>
      <p:sp>
        <p:nvSpPr>
          <p:cNvPr id="5" name="Freeform 5"/>
          <p:cNvSpPr/>
          <p:nvPr/>
        </p:nvSpPr>
        <p:spPr>
          <a:xfrm>
            <a:off x="238736" y="9258300"/>
            <a:ext cx="2690339" cy="735725"/>
          </a:xfrm>
          <a:custGeom>
            <a:avLst/>
            <a:gdLst/>
            <a:ahLst/>
            <a:cxnLst/>
            <a:rect l="l" t="t" r="r" b="b"/>
            <a:pathLst>
              <a:path w="2690339" h="735725">
                <a:moveTo>
                  <a:pt x="0" y="0"/>
                </a:moveTo>
                <a:lnTo>
                  <a:pt x="2690339" y="0"/>
                </a:lnTo>
                <a:lnTo>
                  <a:pt x="2690339" y="735724"/>
                </a:lnTo>
                <a:lnTo>
                  <a:pt x="0" y="73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" name="TextBox 6"/>
          <p:cNvSpPr txBox="1"/>
          <p:nvPr/>
        </p:nvSpPr>
        <p:spPr>
          <a:xfrm>
            <a:off x="865346" y="1835949"/>
            <a:ext cx="16142493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4"/>
              </a:lnSpc>
            </a:pPr>
            <a:endParaRPr dirty="0"/>
          </a:p>
          <a:p>
            <a:pPr algn="l">
              <a:lnSpc>
                <a:spcPts val="8022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يبدو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هناك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مشاريع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ذكاء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اصطناعي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بدون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مبادئ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ذكاء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اصطناعي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مسؤولة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عالم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ماينكرافت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هذا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7" name="Freeform 7"/>
          <p:cNvSpPr/>
          <p:nvPr/>
        </p:nvSpPr>
        <p:spPr>
          <a:xfrm>
            <a:off x="4477276" y="4717023"/>
            <a:ext cx="8918632" cy="5016731"/>
          </a:xfrm>
          <a:custGeom>
            <a:avLst/>
            <a:gdLst/>
            <a:ahLst/>
            <a:cxnLst/>
            <a:rect l="l" t="t" r="r" b="b"/>
            <a:pathLst>
              <a:path w="8918632" h="5016731">
                <a:moveTo>
                  <a:pt x="0" y="0"/>
                </a:moveTo>
                <a:lnTo>
                  <a:pt x="8918633" y="0"/>
                </a:lnTo>
                <a:lnTo>
                  <a:pt x="8918633" y="5016731"/>
                </a:lnTo>
                <a:lnTo>
                  <a:pt x="0" y="5016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TextBox 8"/>
          <p:cNvSpPr txBox="1"/>
          <p:nvPr/>
        </p:nvSpPr>
        <p:spPr>
          <a:xfrm>
            <a:off x="8452085" y="794148"/>
            <a:ext cx="134573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  <a:spcBef>
                <a:spcPct val="0"/>
              </a:spcBef>
            </a:pPr>
            <a:r>
              <a:rPr lang="en-US" sz="3991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مرحباً</a:t>
            </a:r>
            <a:r>
              <a:rPr lang="en-US" sz="3991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3657600" y="534899"/>
            <a:ext cx="16740189" cy="65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8"/>
              </a:lnSpc>
            </a:pPr>
            <a:r>
              <a:rPr lang="en-US" sz="4600" dirty="0">
                <a:solidFill>
                  <a:srgbClr val="FFFFFF"/>
                </a:solidFill>
                <a:latin typeface="Droid Arabic Naskh"/>
                <a:cs typeface="Droid Arabic Naskh"/>
              </a:rPr>
              <a:t>ساعة البرمجة   </a:t>
            </a:r>
            <a:r>
              <a:rPr lang="en-US" sz="46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العرض</a:t>
            </a:r>
            <a:r>
              <a:rPr lang="en-US" sz="46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46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الترويجي</a:t>
            </a:r>
            <a:r>
              <a:rPr lang="en-US" sz="46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46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لجيل</a:t>
            </a:r>
            <a:r>
              <a:rPr lang="en-US" sz="4600" dirty="0">
                <a:solidFill>
                  <a:srgbClr val="FFFFFF"/>
                </a:solidFill>
                <a:latin typeface="Droid Arabic Naskh"/>
                <a:cs typeface="Droid Arabic Naskh"/>
              </a:rPr>
              <a:t> الذكاء الاصطناعي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3</a:t>
            </a:r>
          </a:p>
        </p:txBody>
      </p:sp>
      <p:sp>
        <p:nvSpPr>
          <p:cNvPr id="6" name="Freeform 6"/>
          <p:cNvSpPr/>
          <p:nvPr/>
        </p:nvSpPr>
        <p:spPr>
          <a:xfrm>
            <a:off x="1850690" y="1727669"/>
            <a:ext cx="14548520" cy="8219913"/>
          </a:xfrm>
          <a:custGeom>
            <a:avLst/>
            <a:gdLst/>
            <a:ahLst/>
            <a:cxnLst/>
            <a:rect l="l" t="t" r="r" b="b"/>
            <a:pathLst>
              <a:path w="14548520" h="8219913">
                <a:moveTo>
                  <a:pt x="0" y="0"/>
                </a:moveTo>
                <a:lnTo>
                  <a:pt x="14548520" y="0"/>
                </a:lnTo>
                <a:lnTo>
                  <a:pt x="14548520" y="8219913"/>
                </a:lnTo>
                <a:lnTo>
                  <a:pt x="0" y="82199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1063" y="37132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6477000" y="534642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cs typeface="Droid Arabic Naskh"/>
              </a:rPr>
              <a:t>ما</a:t>
            </a:r>
            <a:r>
              <a:rPr lang="en-US" sz="6000" dirty="0">
                <a:solidFill>
                  <a:srgbClr val="FFFFFF"/>
                </a:solidFill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cs typeface="Droid Arabic Naskh"/>
              </a:rPr>
              <a:t>هو</a:t>
            </a:r>
            <a:r>
              <a:rPr lang="en-US" sz="6000" dirty="0">
                <a:solidFill>
                  <a:srgbClr val="FFFFFF"/>
                </a:solidFill>
                <a:cs typeface="Droid Arabic Naskh"/>
              </a:rPr>
              <a:t> الذكاء الاصطناعي؟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3</a:t>
            </a:r>
          </a:p>
        </p:txBody>
      </p:sp>
      <p:sp>
        <p:nvSpPr>
          <p:cNvPr id="6" name="Freeform 6"/>
          <p:cNvSpPr/>
          <p:nvPr/>
        </p:nvSpPr>
        <p:spPr>
          <a:xfrm>
            <a:off x="171094" y="9351119"/>
            <a:ext cx="2690338" cy="735724"/>
          </a:xfrm>
          <a:custGeom>
            <a:avLst/>
            <a:gdLst/>
            <a:ahLst/>
            <a:cxnLst/>
            <a:rect l="l" t="t" r="r" b="b"/>
            <a:pathLst>
              <a:path w="2690338" h="735724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grpSp>
        <p:nvGrpSpPr>
          <p:cNvPr id="7" name="Group 7"/>
          <p:cNvGrpSpPr/>
          <p:nvPr/>
        </p:nvGrpSpPr>
        <p:grpSpPr>
          <a:xfrm>
            <a:off x="682467" y="2812789"/>
            <a:ext cx="4979324" cy="3233650"/>
            <a:chOff x="0" y="0"/>
            <a:chExt cx="6639098" cy="43115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39052" cy="4311523"/>
            </a:xfrm>
            <a:custGeom>
              <a:avLst/>
              <a:gdLst/>
              <a:ahLst/>
              <a:cxnLst/>
              <a:rect l="l" t="t" r="r" b="b"/>
              <a:pathLst>
                <a:path w="6639052" h="4311523">
                  <a:moveTo>
                    <a:pt x="0" y="718566"/>
                  </a:moveTo>
                  <a:cubicBezTo>
                    <a:pt x="0" y="321691"/>
                    <a:pt x="321691" y="0"/>
                    <a:pt x="718566" y="0"/>
                  </a:cubicBezTo>
                  <a:lnTo>
                    <a:pt x="5920486" y="0"/>
                  </a:lnTo>
                  <a:cubicBezTo>
                    <a:pt x="6317361" y="0"/>
                    <a:pt x="6639052" y="321691"/>
                    <a:pt x="6639052" y="718566"/>
                  </a:cubicBezTo>
                  <a:lnTo>
                    <a:pt x="6639052" y="3592957"/>
                  </a:lnTo>
                  <a:cubicBezTo>
                    <a:pt x="6639052" y="3989832"/>
                    <a:pt x="6317361" y="4311523"/>
                    <a:pt x="5920486" y="4311523"/>
                  </a:cubicBezTo>
                  <a:lnTo>
                    <a:pt x="718566" y="4311523"/>
                  </a:lnTo>
                  <a:cubicBezTo>
                    <a:pt x="321691" y="4311523"/>
                    <a:pt x="0" y="3989832"/>
                    <a:pt x="0" y="3592957"/>
                  </a:cubicBezTo>
                  <a:close/>
                </a:path>
              </a:pathLst>
            </a:custGeom>
            <a:solidFill>
              <a:srgbClr val="3A87F4"/>
            </a:solid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297714" y="4554304"/>
            <a:ext cx="4979323" cy="3233650"/>
            <a:chOff x="0" y="0"/>
            <a:chExt cx="6639098" cy="43115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39052" cy="4311523"/>
            </a:xfrm>
            <a:custGeom>
              <a:avLst/>
              <a:gdLst/>
              <a:ahLst/>
              <a:cxnLst/>
              <a:rect l="l" t="t" r="r" b="b"/>
              <a:pathLst>
                <a:path w="6639052" h="4311523">
                  <a:moveTo>
                    <a:pt x="0" y="718566"/>
                  </a:moveTo>
                  <a:cubicBezTo>
                    <a:pt x="0" y="321691"/>
                    <a:pt x="321691" y="0"/>
                    <a:pt x="718566" y="0"/>
                  </a:cubicBezTo>
                  <a:lnTo>
                    <a:pt x="5920486" y="0"/>
                  </a:lnTo>
                  <a:cubicBezTo>
                    <a:pt x="6317361" y="0"/>
                    <a:pt x="6639052" y="321691"/>
                    <a:pt x="6639052" y="718566"/>
                  </a:cubicBezTo>
                  <a:lnTo>
                    <a:pt x="6639052" y="3592957"/>
                  </a:lnTo>
                  <a:cubicBezTo>
                    <a:pt x="6639052" y="3989832"/>
                    <a:pt x="6317361" y="4311523"/>
                    <a:pt x="5920486" y="4311523"/>
                  </a:cubicBezTo>
                  <a:lnTo>
                    <a:pt x="718566" y="4311523"/>
                  </a:lnTo>
                  <a:cubicBezTo>
                    <a:pt x="321691" y="4311523"/>
                    <a:pt x="0" y="3989832"/>
                    <a:pt x="0" y="3592957"/>
                  </a:cubicBezTo>
                  <a:close/>
                </a:path>
              </a:pathLst>
            </a:custGeom>
            <a:solidFill>
              <a:srgbClr val="6CC349"/>
            </a:solid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45968" y="2812789"/>
            <a:ext cx="4979324" cy="3233650"/>
            <a:chOff x="0" y="0"/>
            <a:chExt cx="6639098" cy="43115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39052" cy="4311523"/>
            </a:xfrm>
            <a:custGeom>
              <a:avLst/>
              <a:gdLst/>
              <a:ahLst/>
              <a:cxnLst/>
              <a:rect l="l" t="t" r="r" b="b"/>
              <a:pathLst>
                <a:path w="6639052" h="4311523">
                  <a:moveTo>
                    <a:pt x="0" y="718566"/>
                  </a:moveTo>
                  <a:cubicBezTo>
                    <a:pt x="0" y="321691"/>
                    <a:pt x="321691" y="0"/>
                    <a:pt x="718566" y="0"/>
                  </a:cubicBezTo>
                  <a:lnTo>
                    <a:pt x="5920486" y="0"/>
                  </a:lnTo>
                  <a:cubicBezTo>
                    <a:pt x="6317361" y="0"/>
                    <a:pt x="6639052" y="321691"/>
                    <a:pt x="6639052" y="718566"/>
                  </a:cubicBezTo>
                  <a:lnTo>
                    <a:pt x="6639052" y="3592957"/>
                  </a:lnTo>
                  <a:cubicBezTo>
                    <a:pt x="6639052" y="3989832"/>
                    <a:pt x="6317361" y="4311523"/>
                    <a:pt x="5920486" y="4311523"/>
                  </a:cubicBezTo>
                  <a:lnTo>
                    <a:pt x="718566" y="4311523"/>
                  </a:lnTo>
                  <a:cubicBezTo>
                    <a:pt x="321691" y="4311523"/>
                    <a:pt x="0" y="3989832"/>
                    <a:pt x="0" y="3592957"/>
                  </a:cubicBezTo>
                  <a:close/>
                </a:path>
              </a:pathLst>
            </a:custGeom>
            <a:solidFill>
              <a:srgbClr val="FF791A"/>
            </a:solid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52007" y="6338454"/>
            <a:ext cx="1172096" cy="101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dirty="0">
                <a:solidFill>
                  <a:srgbClr val="000000"/>
                </a:solidFill>
                <a:latin typeface="Droid Arabic Naskh"/>
              </a:rPr>
              <a:t>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01326" y="3445863"/>
            <a:ext cx="1172096" cy="101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dirty="0">
                <a:solidFill>
                  <a:srgbClr val="000000"/>
                </a:solidFill>
                <a:latin typeface="Droid Arabic Naskh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949580" y="6338454"/>
            <a:ext cx="1172095" cy="101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dirty="0">
                <a:solidFill>
                  <a:srgbClr val="000000"/>
                </a:solidFill>
                <a:latin typeface="Droid Arabic Naskh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9686" y="3812526"/>
            <a:ext cx="442488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FFFFFF"/>
                </a:solidFill>
                <a:cs typeface="Droid Arabic Naskh"/>
              </a:rPr>
              <a:t>يفكر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2166" y="5514826"/>
            <a:ext cx="442488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FFFFFF"/>
                </a:solidFill>
                <a:cs typeface="Droid Arabic Naskh"/>
              </a:rPr>
              <a:t>زاوج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23185" y="3773312"/>
            <a:ext cx="442488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FFFFFF"/>
                </a:solidFill>
                <a:cs typeface="Droid Arabic Naskh"/>
              </a:rPr>
              <a:t>يشارك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5382" y="2065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4343400" y="485856"/>
            <a:ext cx="17409915" cy="1420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8"/>
              </a:lnSpc>
            </a:pP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الذكاء الاصطناعي </a:t>
            </a:r>
            <a:r>
              <a:rPr lang="en-US" sz="51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ليس</a:t>
            </a: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51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سحرًا</a:t>
            </a: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51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إنه</a:t>
            </a: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51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مجرد</a:t>
            </a: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51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رمز</a:t>
            </a:r>
            <a:r>
              <a:rPr lang="en-US" sz="51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</a:p>
          <a:p>
            <a:pPr algn="l">
              <a:lnSpc>
                <a:spcPts val="5508"/>
              </a:lnSpc>
            </a:pPr>
            <a:endParaRPr lang="en-US" sz="5100" dirty="0">
              <a:solidFill>
                <a:srgbClr val="FFFFFF"/>
              </a:solidFill>
              <a:latin typeface="Droid Arabic Naskh"/>
              <a:cs typeface="Droid Arabic Naskh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73905" y="2447561"/>
            <a:ext cx="16734049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2"/>
              </a:lnSpc>
            </a:pP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الذكاء الاصطناعي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يشبه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تعليم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الكمبيوتر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كيفية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التفكير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والتعلم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يتم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استخدامه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أشياء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كثيرة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نراها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ونستخدمها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يوم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4</a:t>
            </a:r>
          </a:p>
        </p:txBody>
      </p:sp>
      <p:sp>
        <p:nvSpPr>
          <p:cNvPr id="7" name="Freeform 7"/>
          <p:cNvSpPr/>
          <p:nvPr/>
        </p:nvSpPr>
        <p:spPr>
          <a:xfrm>
            <a:off x="153838" y="92118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12864108" y="4143422"/>
            <a:ext cx="4643846" cy="3557493"/>
          </a:xfrm>
          <a:custGeom>
            <a:avLst/>
            <a:gdLst/>
            <a:ahLst/>
            <a:cxnLst/>
            <a:rect l="l" t="t" r="r" b="b"/>
            <a:pathLst>
              <a:path w="4643846" h="3557493">
                <a:moveTo>
                  <a:pt x="0" y="0"/>
                </a:moveTo>
                <a:lnTo>
                  <a:pt x="4643846" y="0"/>
                </a:lnTo>
                <a:lnTo>
                  <a:pt x="4643846" y="3557492"/>
                </a:lnTo>
                <a:lnTo>
                  <a:pt x="0" y="355749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9" name="Freeform 9"/>
          <p:cNvSpPr/>
          <p:nvPr/>
        </p:nvSpPr>
        <p:spPr>
          <a:xfrm>
            <a:off x="1042305" y="3986832"/>
            <a:ext cx="3603742" cy="3648580"/>
          </a:xfrm>
          <a:custGeom>
            <a:avLst/>
            <a:gdLst/>
            <a:ahLst/>
            <a:cxnLst/>
            <a:rect l="l" t="t" r="r" b="b"/>
            <a:pathLst>
              <a:path w="3603742" h="3648580">
                <a:moveTo>
                  <a:pt x="0" y="0"/>
                </a:moveTo>
                <a:lnTo>
                  <a:pt x="3603743" y="0"/>
                </a:lnTo>
                <a:lnTo>
                  <a:pt x="3603743" y="3648580"/>
                </a:lnTo>
                <a:lnTo>
                  <a:pt x="0" y="36485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0" name="Freeform 10"/>
          <p:cNvSpPr/>
          <p:nvPr/>
        </p:nvSpPr>
        <p:spPr>
          <a:xfrm>
            <a:off x="5542941" y="4345702"/>
            <a:ext cx="6479733" cy="3289710"/>
          </a:xfrm>
          <a:custGeom>
            <a:avLst/>
            <a:gdLst/>
            <a:ahLst/>
            <a:cxnLst/>
            <a:rect l="l" t="t" r="r" b="b"/>
            <a:pathLst>
              <a:path w="6479733" h="3289710">
                <a:moveTo>
                  <a:pt x="0" y="0"/>
                </a:moveTo>
                <a:lnTo>
                  <a:pt x="6479733" y="0"/>
                </a:lnTo>
                <a:lnTo>
                  <a:pt x="6479733" y="3289711"/>
                </a:lnTo>
                <a:lnTo>
                  <a:pt x="0" y="32897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Freeform 4"/>
          <p:cNvSpPr/>
          <p:nvPr/>
        </p:nvSpPr>
        <p:spPr>
          <a:xfrm>
            <a:off x="705288" y="9174984"/>
            <a:ext cx="913085" cy="789340"/>
          </a:xfrm>
          <a:custGeom>
            <a:avLst/>
            <a:gdLst/>
            <a:ahLst/>
            <a:cxnLst/>
            <a:rect l="l" t="t" r="r" b="b"/>
            <a:pathLst>
              <a:path w="913085" h="789340">
                <a:moveTo>
                  <a:pt x="0" y="0"/>
                </a:moveTo>
                <a:lnTo>
                  <a:pt x="913085" y="0"/>
                </a:lnTo>
                <a:lnTo>
                  <a:pt x="913085" y="789340"/>
                </a:lnTo>
                <a:lnTo>
                  <a:pt x="0" y="789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5" name="TextBox 5"/>
          <p:cNvSpPr txBox="1"/>
          <p:nvPr/>
        </p:nvSpPr>
        <p:spPr>
          <a:xfrm>
            <a:off x="6146418" y="1295400"/>
            <a:ext cx="9048907" cy="960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3"/>
              </a:lnSpc>
            </a:pPr>
            <a:r>
              <a:rPr lang="en-US" sz="8100" dirty="0" err="1">
                <a:solidFill>
                  <a:srgbClr val="000000"/>
                </a:solidFill>
                <a:cs typeface="Droid Arabic Naskh"/>
              </a:rPr>
              <a:t>ماذا</a:t>
            </a:r>
            <a:r>
              <a:rPr lang="en-US" sz="81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8100" dirty="0" err="1">
                <a:solidFill>
                  <a:srgbClr val="000000"/>
                </a:solidFill>
                <a:cs typeface="Droid Arabic Naskh"/>
              </a:rPr>
              <a:t>سنتعلم</a:t>
            </a:r>
            <a:r>
              <a:rPr lang="en-US" sz="81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8100" dirty="0" err="1">
                <a:solidFill>
                  <a:srgbClr val="000000"/>
                </a:solidFill>
                <a:cs typeface="Droid Arabic Naskh"/>
              </a:rPr>
              <a:t>اليوم</a:t>
            </a:r>
            <a:r>
              <a:rPr lang="en-US" sz="8100" dirty="0">
                <a:solidFill>
                  <a:srgbClr val="000000"/>
                </a:solidFill>
                <a:cs typeface="Droid Arabic Naskh"/>
              </a:rPr>
              <a:t>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9490" y="2900337"/>
            <a:ext cx="16349809" cy="519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37310" lvl="2" indent="-445770" algn="l">
              <a:lnSpc>
                <a:spcPts val="8100"/>
              </a:lnSpc>
              <a:buFont typeface="Arial"/>
              <a:buChar char="⚬"/>
            </a:pP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سأصف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ما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هو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الذكاء الاصطناعي 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وأين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نراه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العالم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من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حولنا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  <a:p>
            <a:pPr marL="1337310" lvl="2" indent="-445770" algn="l">
              <a:lnSpc>
                <a:spcPts val="8100"/>
              </a:lnSpc>
              <a:buFont typeface="Arial"/>
              <a:buChar char="⚬"/>
            </a:pP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سأقوم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بتحديد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وشرح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قواعد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استخدام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بالطريقة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الصحيحة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  <a:p>
            <a:pPr marL="1337310" lvl="2" indent="-445770" algn="l">
              <a:lnSpc>
                <a:spcPts val="8100"/>
              </a:lnSpc>
              <a:buFont typeface="Arial"/>
              <a:buChar char="⚬"/>
            </a:pP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سأستخدم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البرمجة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للتفكير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مثل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الكمبيوتر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وحل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الألغاز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خطوة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بخطوة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  <a:p>
            <a:pPr marL="1337310" lvl="2" indent="-445770" algn="l">
              <a:lnSpc>
                <a:spcPts val="8100"/>
              </a:lnSpc>
              <a:buFont typeface="Arial"/>
              <a:buChar char="⚬"/>
            </a:pP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سوف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أتعلم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كيف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يمكن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لخيارات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أن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تؤثر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على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الناس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  <a:p>
            <a:pPr marL="1337310" lvl="2" indent="-445770" algn="l">
              <a:lnSpc>
                <a:spcPts val="8100"/>
              </a:lnSpc>
              <a:buFont typeface="Arial"/>
              <a:buChar char="⚬"/>
            </a:pP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سأطبق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ما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تعلمته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لفهم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المزيد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عن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المهن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التي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تستخدم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وعلوم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374151"/>
                </a:solidFill>
                <a:latin typeface="Droid Arabic Naskh"/>
                <a:cs typeface="Droid Arabic Naskh"/>
              </a:rPr>
              <a:t>الكمبيوتر</a:t>
            </a:r>
            <a:r>
              <a:rPr lang="en-US" sz="3600" dirty="0">
                <a:solidFill>
                  <a:srgbClr val="374151"/>
                </a:solidFill>
                <a:latin typeface="Droid Arabic Naskh"/>
                <a:cs typeface="Droid Arabic Naskh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2292"/>
            <a:ext cx="18288000" cy="9553575"/>
          </a:xfrm>
          <a:custGeom>
            <a:avLst/>
            <a:gdLst/>
            <a:ahLst/>
            <a:cxnLst/>
            <a:rect l="l" t="t" r="r" b="b"/>
            <a:pathLst>
              <a:path w="18288000" h="9553575">
                <a:moveTo>
                  <a:pt x="0" y="0"/>
                </a:moveTo>
                <a:lnTo>
                  <a:pt x="18288000" y="0"/>
                </a:lnTo>
                <a:lnTo>
                  <a:pt x="18288000" y="9553575"/>
                </a:lnTo>
                <a:lnTo>
                  <a:pt x="0" y="9553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7996246" y="2042803"/>
            <a:ext cx="908436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9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هيّا</a:t>
            </a:r>
            <a:r>
              <a:rPr lang="en-US" sz="9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9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بنا</a:t>
            </a:r>
            <a:r>
              <a:rPr lang="en-US" sz="9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9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لنلعب</a:t>
            </a:r>
            <a:r>
              <a:rPr lang="en-US" sz="9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85999" y="4731455"/>
            <a:ext cx="9084364" cy="67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n-US" sz="4200">
                <a:solidFill>
                  <a:srgbClr val="FFFFFF"/>
                </a:solidFill>
                <a:cs typeface="Droid Arabic Naskh"/>
              </a:rPr>
              <a:t>قم بتسجيل الدخول إلى تعليم ماينكرافت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7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2613881" y="426915"/>
            <a:ext cx="9532873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000000"/>
                </a:solidFill>
                <a:cs typeface="Droid Arabic Naskh"/>
              </a:rPr>
              <a:t>بداية اللعب باللعبة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8947" y="5996195"/>
            <a:ext cx="5356800" cy="1236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8"/>
              </a:lnSpc>
            </a:pP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سوف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تفتح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غرفة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نوم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مظلمة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سوف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تحتاج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الضغط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أي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مفتاح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لبدء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اللعب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46550" y="5813805"/>
            <a:ext cx="5356800" cy="1259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8"/>
              </a:lnSpc>
            </a:pP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سيطالبك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مربع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الحوار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الأول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بتحديد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نظام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التحكم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بك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لوحة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المفاتيح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أو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عناصر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التحكم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باللمس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33870" y="6272777"/>
            <a:ext cx="5356800" cy="34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ابدأ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البرنامج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التعليمي</a:t>
            </a:r>
            <a:r>
              <a:rPr lang="en-US" sz="24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8" name="Freeform 8"/>
          <p:cNvSpPr/>
          <p:nvPr/>
        </p:nvSpPr>
        <p:spPr>
          <a:xfrm>
            <a:off x="117778" y="92118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9" name="Freeform 9"/>
          <p:cNvSpPr/>
          <p:nvPr/>
        </p:nvSpPr>
        <p:spPr>
          <a:xfrm>
            <a:off x="1462947" y="3185556"/>
            <a:ext cx="3677578" cy="2226054"/>
          </a:xfrm>
          <a:custGeom>
            <a:avLst/>
            <a:gdLst/>
            <a:ahLst/>
            <a:cxnLst/>
            <a:rect l="l" t="t" r="r" b="b"/>
            <a:pathLst>
              <a:path w="3677578" h="2226054">
                <a:moveTo>
                  <a:pt x="0" y="0"/>
                </a:moveTo>
                <a:lnTo>
                  <a:pt x="3677579" y="0"/>
                </a:lnTo>
                <a:lnTo>
                  <a:pt x="3677579" y="2226054"/>
                </a:lnTo>
                <a:lnTo>
                  <a:pt x="0" y="2226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0" name="Freeform 10"/>
          <p:cNvSpPr/>
          <p:nvPr/>
        </p:nvSpPr>
        <p:spPr>
          <a:xfrm>
            <a:off x="6722516" y="3185554"/>
            <a:ext cx="4515971" cy="2226054"/>
          </a:xfrm>
          <a:custGeom>
            <a:avLst/>
            <a:gdLst/>
            <a:ahLst/>
            <a:cxnLst/>
            <a:rect l="l" t="t" r="r" b="b"/>
            <a:pathLst>
              <a:path w="4515971" h="2226054">
                <a:moveTo>
                  <a:pt x="0" y="0"/>
                </a:moveTo>
                <a:lnTo>
                  <a:pt x="4515970" y="0"/>
                </a:lnTo>
                <a:lnTo>
                  <a:pt x="4515970" y="2226054"/>
                </a:lnTo>
                <a:lnTo>
                  <a:pt x="0" y="22260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>
          <a:xfrm>
            <a:off x="12146754" y="3185554"/>
            <a:ext cx="4565516" cy="2226054"/>
          </a:xfrm>
          <a:custGeom>
            <a:avLst/>
            <a:gdLst/>
            <a:ahLst/>
            <a:cxnLst/>
            <a:rect l="l" t="t" r="r" b="b"/>
            <a:pathLst>
              <a:path w="4565516" h="2226054">
                <a:moveTo>
                  <a:pt x="0" y="0"/>
                </a:moveTo>
                <a:lnTo>
                  <a:pt x="4565516" y="0"/>
                </a:lnTo>
                <a:lnTo>
                  <a:pt x="4565516" y="2226054"/>
                </a:lnTo>
                <a:lnTo>
                  <a:pt x="0" y="222605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003" t="-3033" r="-1568" b="-3201"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358094"/>
            <a:ext cx="16740189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الدروس</a:t>
            </a:r>
            <a:r>
              <a:rPr lang="en-US" sz="6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4610" y="6409224"/>
            <a:ext cx="3940968" cy="209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6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انظر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الأجرام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السماوية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الذهبية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		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03034" y="6867758"/>
            <a:ext cx="3940968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cs typeface="Droid Arabic Naskh"/>
              </a:rPr>
              <a:t>تدرب على الحركة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21429" y="6843945"/>
            <a:ext cx="3940968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انتقل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عبر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الجدار</a:t>
            </a:r>
            <a:endParaRPr lang="en-US" sz="4200" dirty="0">
              <a:solidFill>
                <a:srgbClr val="000000"/>
              </a:solidFill>
              <a:cs typeface="Droid Arabic Naskh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641650" y="6550004"/>
            <a:ext cx="3940968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cs typeface="Droid Arabic Naskh"/>
              </a:rPr>
              <a:t>تدرب على القفز</a:t>
            </a:r>
          </a:p>
        </p:txBody>
      </p:sp>
      <p:sp>
        <p:nvSpPr>
          <p:cNvPr id="9" name="Freeform 9"/>
          <p:cNvSpPr/>
          <p:nvPr/>
        </p:nvSpPr>
        <p:spPr>
          <a:xfrm>
            <a:off x="773908" y="2605088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6"/>
                </a:lnTo>
                <a:lnTo>
                  <a:pt x="0" y="241748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0" name="Freeform 10"/>
          <p:cNvSpPr/>
          <p:nvPr/>
        </p:nvSpPr>
        <p:spPr>
          <a:xfrm>
            <a:off x="5041107" y="2605088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6"/>
                </a:lnTo>
                <a:lnTo>
                  <a:pt x="0" y="241748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>
          <a:xfrm>
            <a:off x="9310689" y="2605088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6"/>
                </a:lnTo>
                <a:lnTo>
                  <a:pt x="0" y="241748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2" name="Freeform 12"/>
          <p:cNvSpPr/>
          <p:nvPr/>
        </p:nvSpPr>
        <p:spPr>
          <a:xfrm>
            <a:off x="13570744" y="2605088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6"/>
                </a:lnTo>
                <a:lnTo>
                  <a:pt x="0" y="241748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17" r="-517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3" name="Freeform 13"/>
          <p:cNvSpPr/>
          <p:nvPr/>
        </p:nvSpPr>
        <p:spPr>
          <a:xfrm>
            <a:off x="54054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358094"/>
            <a:ext cx="16740189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الدروس</a:t>
            </a:r>
            <a:r>
              <a:rPr lang="en-US" sz="6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14346" y="6112057"/>
            <a:ext cx="3940968" cy="192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22"/>
              </a:lnSpc>
            </a:pP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تدرب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على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وضع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الكتل</a:t>
            </a:r>
            <a:endParaRPr lang="en-US" sz="4200" dirty="0">
              <a:solidFill>
                <a:srgbClr val="000000"/>
              </a:solidFill>
              <a:cs typeface="Droid Arabic Naskh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10689" y="6263918"/>
            <a:ext cx="3940968" cy="187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0"/>
              </a:lnSpc>
            </a:pPr>
            <a:r>
              <a:rPr lang="en-US" sz="4200">
                <a:solidFill>
                  <a:srgbClr val="000000"/>
                </a:solidFill>
                <a:cs typeface="Droid Arabic Naskh"/>
              </a:rPr>
              <a:t>تدرب على كسر الكتل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41650" y="6766215"/>
            <a:ext cx="3940968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اضغط</a:t>
            </a:r>
            <a:r>
              <a:rPr lang="en-US" sz="42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cs typeface="Droid Arabic Naskh"/>
              </a:rPr>
              <a:t>الزر</a:t>
            </a:r>
            <a:endParaRPr lang="en-US" sz="4200" dirty="0">
              <a:solidFill>
                <a:srgbClr val="000000"/>
              </a:solidFill>
              <a:cs typeface="Droid Arabic Naskh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73908" y="2693906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7"/>
                </a:lnTo>
                <a:lnTo>
                  <a:pt x="0" y="241748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66" r="-267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9" name="Freeform 9"/>
          <p:cNvSpPr/>
          <p:nvPr/>
        </p:nvSpPr>
        <p:spPr>
          <a:xfrm>
            <a:off x="5041107" y="2693906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7"/>
                </a:lnTo>
                <a:lnTo>
                  <a:pt x="0" y="241748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0" name="Freeform 10"/>
          <p:cNvSpPr/>
          <p:nvPr/>
        </p:nvSpPr>
        <p:spPr>
          <a:xfrm>
            <a:off x="9310689" y="2693906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7"/>
                </a:lnTo>
                <a:lnTo>
                  <a:pt x="0" y="241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>
          <a:xfrm>
            <a:off x="13570744" y="2693906"/>
            <a:ext cx="3940968" cy="2417487"/>
          </a:xfrm>
          <a:custGeom>
            <a:avLst/>
            <a:gdLst/>
            <a:ahLst/>
            <a:cxnLst/>
            <a:rect l="l" t="t" r="r" b="b"/>
            <a:pathLst>
              <a:path w="3940968" h="2417487">
                <a:moveTo>
                  <a:pt x="0" y="0"/>
                </a:moveTo>
                <a:lnTo>
                  <a:pt x="3940968" y="0"/>
                </a:lnTo>
                <a:lnTo>
                  <a:pt x="3940968" y="2417487"/>
                </a:lnTo>
                <a:lnTo>
                  <a:pt x="0" y="241748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66" r="-267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2" name="Freeform 12"/>
          <p:cNvSpPr/>
          <p:nvPr/>
        </p:nvSpPr>
        <p:spPr>
          <a:xfrm>
            <a:off x="178778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3" name="TextBox 13"/>
          <p:cNvSpPr txBox="1"/>
          <p:nvPr/>
        </p:nvSpPr>
        <p:spPr>
          <a:xfrm>
            <a:off x="898632" y="6569053"/>
            <a:ext cx="3940968" cy="59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التفاعل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9172575"/>
          </a:xfrm>
          <a:custGeom>
            <a:avLst/>
            <a:gdLst/>
            <a:ahLst/>
            <a:cxnLst/>
            <a:rect l="l" t="t" r="r" b="b"/>
            <a:pathLst>
              <a:path w="18288000" h="9172575">
                <a:moveTo>
                  <a:pt x="0" y="0"/>
                </a:moveTo>
                <a:lnTo>
                  <a:pt x="18288000" y="0"/>
                </a:lnTo>
                <a:lnTo>
                  <a:pt x="18288000" y="9172575"/>
                </a:lnTo>
                <a:lnTo>
                  <a:pt x="0" y="9172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5738114" y="3000057"/>
            <a:ext cx="11130744" cy="1049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9000">
                <a:solidFill>
                  <a:srgbClr val="FFFFFF"/>
                </a:solidFill>
                <a:cs typeface="Droid Arabic Naskh"/>
              </a:rPr>
              <a:t>نظرة عامة على النشاط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6330" y="6344518"/>
            <a:ext cx="9084364" cy="67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n-US" sz="4200" dirty="0" err="1">
                <a:solidFill>
                  <a:srgbClr val="FFFFFF"/>
                </a:solidFill>
                <a:cs typeface="Droid Arabic Naskh"/>
              </a:rPr>
              <a:t>مبادئ</a:t>
            </a:r>
            <a:r>
              <a:rPr lang="en-US" sz="4200" dirty="0">
                <a:solidFill>
                  <a:srgbClr val="FFFFFF"/>
                </a:solidFill>
                <a:cs typeface="Droid Arabic Naskh"/>
              </a:rPr>
              <a:t> الذكاء الاصطناعي المسؤول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11</a:t>
            </a:r>
          </a:p>
        </p:txBody>
      </p:sp>
      <p:sp>
        <p:nvSpPr>
          <p:cNvPr id="7" name="Freeform 7"/>
          <p:cNvSpPr/>
          <p:nvPr/>
        </p:nvSpPr>
        <p:spPr>
          <a:xfrm>
            <a:off x="426330" y="9211857"/>
            <a:ext cx="2690339" cy="735724"/>
          </a:xfrm>
          <a:custGeom>
            <a:avLst/>
            <a:gdLst/>
            <a:ahLst/>
            <a:cxnLst/>
            <a:rect l="l" t="t" r="r" b="b"/>
            <a:pathLst>
              <a:path w="2690339" h="735724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40552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>
                <a:solidFill>
                  <a:srgbClr val="000000"/>
                </a:solidFill>
                <a:cs typeface="Droid Arabic Naskh"/>
              </a:rPr>
              <a:t>الذكاء الاصطناعي المسؤول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2431" y="1522553"/>
            <a:ext cx="16740188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4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ساعة البرمجة 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لهذا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العام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جيل الذكاء الاصطناعي،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سنذهب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مغامرة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لتعلم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مبادئ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ستساعدنا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أدلة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لدينا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التعلم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المشاريع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السابقة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12</a:t>
            </a:r>
          </a:p>
        </p:txBody>
      </p:sp>
      <p:sp>
        <p:nvSpPr>
          <p:cNvPr id="6" name="Freeform 6"/>
          <p:cNvSpPr/>
          <p:nvPr/>
        </p:nvSpPr>
        <p:spPr>
          <a:xfrm>
            <a:off x="178777" y="9351119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341538" y="4134242"/>
            <a:ext cx="3389255" cy="2282991"/>
          </a:xfrm>
          <a:custGeom>
            <a:avLst/>
            <a:gdLst/>
            <a:ahLst/>
            <a:cxnLst/>
            <a:rect l="l" t="t" r="r" b="b"/>
            <a:pathLst>
              <a:path w="3389255" h="2282991">
                <a:moveTo>
                  <a:pt x="0" y="0"/>
                </a:moveTo>
                <a:lnTo>
                  <a:pt x="3389255" y="0"/>
                </a:lnTo>
                <a:lnTo>
                  <a:pt x="3389255" y="2282990"/>
                </a:lnTo>
                <a:lnTo>
                  <a:pt x="0" y="22829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2869116" y="5999400"/>
            <a:ext cx="3389255" cy="2569630"/>
          </a:xfrm>
          <a:custGeom>
            <a:avLst/>
            <a:gdLst/>
            <a:ahLst/>
            <a:cxnLst/>
            <a:rect l="l" t="t" r="r" b="b"/>
            <a:pathLst>
              <a:path w="3389255" h="2569630">
                <a:moveTo>
                  <a:pt x="0" y="0"/>
                </a:moveTo>
                <a:lnTo>
                  <a:pt x="3389254" y="0"/>
                </a:lnTo>
                <a:lnTo>
                  <a:pt x="3389254" y="2569630"/>
                </a:lnTo>
                <a:lnTo>
                  <a:pt x="0" y="25696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9" name="Freeform 9"/>
          <p:cNvSpPr/>
          <p:nvPr/>
        </p:nvSpPr>
        <p:spPr>
          <a:xfrm>
            <a:off x="11233144" y="6187838"/>
            <a:ext cx="3389254" cy="2712889"/>
          </a:xfrm>
          <a:custGeom>
            <a:avLst/>
            <a:gdLst/>
            <a:ahLst/>
            <a:cxnLst/>
            <a:rect l="l" t="t" r="r" b="b"/>
            <a:pathLst>
              <a:path w="3389254" h="2712889">
                <a:moveTo>
                  <a:pt x="0" y="0"/>
                </a:moveTo>
                <a:lnTo>
                  <a:pt x="3389255" y="0"/>
                </a:lnTo>
                <a:lnTo>
                  <a:pt x="3389255" y="2712889"/>
                </a:lnTo>
                <a:lnTo>
                  <a:pt x="0" y="27128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10" name="Freeform 10"/>
          <p:cNvSpPr/>
          <p:nvPr/>
        </p:nvSpPr>
        <p:spPr>
          <a:xfrm>
            <a:off x="14823633" y="4276040"/>
            <a:ext cx="2758985" cy="2528469"/>
          </a:xfrm>
          <a:custGeom>
            <a:avLst/>
            <a:gdLst/>
            <a:ahLst/>
            <a:cxnLst/>
            <a:rect l="l" t="t" r="r" b="b"/>
            <a:pathLst>
              <a:path w="2758985" h="2528469">
                <a:moveTo>
                  <a:pt x="0" y="0"/>
                </a:moveTo>
                <a:lnTo>
                  <a:pt x="2758985" y="0"/>
                </a:lnTo>
                <a:lnTo>
                  <a:pt x="2758985" y="2528468"/>
                </a:lnTo>
                <a:lnTo>
                  <a:pt x="0" y="25284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566870" y="2335452"/>
            <a:ext cx="11154262" cy="83889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773907" y="405528"/>
            <a:ext cx="16740189" cy="85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بناء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جسر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8652" y="1873095"/>
            <a:ext cx="8208169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8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لبدء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رحلتك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ستحتاج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بناء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جسر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للوصول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دليل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الأول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سوف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تقوم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ببناء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جسر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يدويًا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باستخدام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الكتل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المتوفرة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المخزون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13</a:t>
            </a:r>
          </a:p>
        </p:txBody>
      </p:sp>
      <p:sp>
        <p:nvSpPr>
          <p:cNvPr id="7" name="Freeform 7"/>
          <p:cNvSpPr/>
          <p:nvPr/>
        </p:nvSpPr>
        <p:spPr>
          <a:xfrm>
            <a:off x="9305925" y="2605088"/>
            <a:ext cx="8208169" cy="6534150"/>
          </a:xfrm>
          <a:custGeom>
            <a:avLst/>
            <a:gdLst/>
            <a:ahLst/>
            <a:cxnLst/>
            <a:rect l="l" t="t" r="r" b="b"/>
            <a:pathLst>
              <a:path w="8208169" h="6534150">
                <a:moveTo>
                  <a:pt x="0" y="0"/>
                </a:moveTo>
                <a:lnTo>
                  <a:pt x="8208169" y="0"/>
                </a:lnTo>
                <a:lnTo>
                  <a:pt x="8208169" y="6534150"/>
                </a:lnTo>
                <a:lnTo>
                  <a:pt x="0" y="653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2618218" y="5541744"/>
            <a:ext cx="4519540" cy="3597494"/>
          </a:xfrm>
          <a:custGeom>
            <a:avLst/>
            <a:gdLst/>
            <a:ahLst/>
            <a:cxnLst/>
            <a:rect l="l" t="t" r="r" b="b"/>
            <a:pathLst>
              <a:path w="4519540" h="3597494">
                <a:moveTo>
                  <a:pt x="0" y="0"/>
                </a:moveTo>
                <a:lnTo>
                  <a:pt x="4519541" y="0"/>
                </a:lnTo>
                <a:lnTo>
                  <a:pt x="4519541" y="3597494"/>
                </a:lnTo>
                <a:lnTo>
                  <a:pt x="0" y="3597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9" name="Freeform 9"/>
          <p:cNvSpPr/>
          <p:nvPr/>
        </p:nvSpPr>
        <p:spPr>
          <a:xfrm>
            <a:off x="0" y="9139238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4"/>
                </a:lnTo>
                <a:lnTo>
                  <a:pt x="0" y="735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40552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000000"/>
                </a:solidFill>
                <a:cs typeface="Droid Arabic Naskh"/>
              </a:rPr>
              <a:t>العدالة</a:t>
            </a:r>
            <a:r>
              <a:rPr lang="en-US" sz="60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6000" dirty="0" err="1">
                <a:solidFill>
                  <a:srgbClr val="000000"/>
                </a:solidFill>
                <a:cs typeface="Droid Arabic Naskh"/>
              </a:rPr>
              <a:t>والشمولية</a:t>
            </a:r>
            <a:r>
              <a:rPr lang="en-US" sz="6000" dirty="0">
                <a:solidFill>
                  <a:srgbClr val="000000"/>
                </a:solidFill>
                <a:cs typeface="Droid Arabic Naskh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3908" y="1897944"/>
            <a:ext cx="16740188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4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قمت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بإنشاء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لتقديم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الغداء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تلقائيًا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لزملائك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المدرسة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مبرمج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للبحث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الأفراد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ذلك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يقوم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بمسح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الأفراد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ارتفاع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معين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فقط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وهذا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يسبب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مشكلة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؛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نحن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بحاجة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تغيير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ليكون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عادلاً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وشاملاً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14</a:t>
            </a:r>
          </a:p>
        </p:txBody>
      </p:sp>
      <p:sp>
        <p:nvSpPr>
          <p:cNvPr id="6" name="Freeform 6"/>
          <p:cNvSpPr/>
          <p:nvPr/>
        </p:nvSpPr>
        <p:spPr>
          <a:xfrm>
            <a:off x="153189" y="9258300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4"/>
                </a:lnTo>
                <a:lnTo>
                  <a:pt x="0" y="73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5794739" y="5335326"/>
            <a:ext cx="6698526" cy="4030566"/>
          </a:xfrm>
          <a:custGeom>
            <a:avLst/>
            <a:gdLst/>
            <a:ahLst/>
            <a:cxnLst/>
            <a:rect l="l" t="t" r="r" b="b"/>
            <a:pathLst>
              <a:path w="6698526" h="4030566">
                <a:moveTo>
                  <a:pt x="0" y="0"/>
                </a:moveTo>
                <a:lnTo>
                  <a:pt x="6698526" y="0"/>
                </a:lnTo>
                <a:lnTo>
                  <a:pt x="6698526" y="4030566"/>
                </a:lnTo>
                <a:lnTo>
                  <a:pt x="0" y="40305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5039914" y="561831"/>
            <a:ext cx="16740189" cy="85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بناء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جسر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باستخدام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الكود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الركيزة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0332" y="1941565"/>
            <a:ext cx="8208169" cy="491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0"/>
              </a:lnSpc>
            </a:pPr>
            <a:endParaRPr dirty="0"/>
          </a:p>
          <a:p>
            <a:pPr algn="ctr">
              <a:lnSpc>
                <a:spcPts val="7770"/>
              </a:lnSpc>
            </a:pPr>
            <a:endParaRPr dirty="0"/>
          </a:p>
          <a:p>
            <a:pPr algn="ctr">
              <a:lnSpc>
                <a:spcPts val="7770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للمتابعة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سوف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تقوم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ببناء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جسر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آخر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التالي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ذلك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ستستخدم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التعليمات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البرمجية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لبناء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الجسر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هذه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المرة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15</a:t>
            </a:r>
          </a:p>
        </p:txBody>
      </p:sp>
      <p:sp>
        <p:nvSpPr>
          <p:cNvPr id="7" name="Freeform 7"/>
          <p:cNvSpPr/>
          <p:nvPr/>
        </p:nvSpPr>
        <p:spPr>
          <a:xfrm>
            <a:off x="9305925" y="2605088"/>
            <a:ext cx="8208169" cy="6534150"/>
          </a:xfrm>
          <a:custGeom>
            <a:avLst/>
            <a:gdLst/>
            <a:ahLst/>
            <a:cxnLst/>
            <a:rect l="l" t="t" r="r" b="b"/>
            <a:pathLst>
              <a:path w="8208169" h="6534150">
                <a:moveTo>
                  <a:pt x="0" y="0"/>
                </a:moveTo>
                <a:lnTo>
                  <a:pt x="8208169" y="0"/>
                </a:lnTo>
                <a:lnTo>
                  <a:pt x="8208169" y="6534150"/>
                </a:lnTo>
                <a:lnTo>
                  <a:pt x="0" y="653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217350" y="9211857"/>
            <a:ext cx="2690338" cy="735724"/>
          </a:xfrm>
          <a:custGeom>
            <a:avLst/>
            <a:gdLst/>
            <a:ahLst/>
            <a:cxnLst/>
            <a:rect l="l" t="t" r="r" b="b"/>
            <a:pathLst>
              <a:path w="2690338" h="735724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6858000" y="73347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000000"/>
                </a:solidFill>
                <a:cs typeface="Droid Arabic Naskh"/>
              </a:rPr>
              <a:t>الموثوقية</a:t>
            </a:r>
            <a:r>
              <a:rPr lang="en-US" sz="60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6000" dirty="0" err="1">
                <a:solidFill>
                  <a:srgbClr val="000000"/>
                </a:solidFill>
                <a:cs typeface="Droid Arabic Naskh"/>
              </a:rPr>
              <a:t>والسلامة</a:t>
            </a:r>
            <a:endParaRPr lang="en-US" sz="6000" dirty="0">
              <a:solidFill>
                <a:srgbClr val="000000"/>
              </a:solidFill>
              <a:cs typeface="Droid Arabic Naskh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73906" y="2021586"/>
            <a:ext cx="16740188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8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صنعت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ذكاءً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اصطناعيًا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لجزّ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حديقتك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تلقائيًا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ومع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ذلك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فإن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ماكينة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تهذيب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الحشائش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تعمل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فوق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رؤوس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الرشاشات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وتسبب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أضرارًا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ستحتاج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تغيير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الكود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الحالي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حتى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تقوم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ماكينة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تهذيب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الحشائش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بفحص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المنطقة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بحثًا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رؤوس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الرشاشات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وتجنب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التسبب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المزيد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الضرر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16</a:t>
            </a:r>
          </a:p>
        </p:txBody>
      </p:sp>
      <p:sp>
        <p:nvSpPr>
          <p:cNvPr id="6" name="Freeform 6"/>
          <p:cNvSpPr/>
          <p:nvPr/>
        </p:nvSpPr>
        <p:spPr>
          <a:xfrm>
            <a:off x="345670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5331924" y="5248400"/>
            <a:ext cx="7624150" cy="4584882"/>
          </a:xfrm>
          <a:custGeom>
            <a:avLst/>
            <a:gdLst/>
            <a:ahLst/>
            <a:cxnLst/>
            <a:rect l="l" t="t" r="r" b="b"/>
            <a:pathLst>
              <a:path w="7624150" h="4584882">
                <a:moveTo>
                  <a:pt x="0" y="0"/>
                </a:moveTo>
                <a:lnTo>
                  <a:pt x="7624150" y="0"/>
                </a:lnTo>
                <a:lnTo>
                  <a:pt x="7624150" y="4584882"/>
                </a:lnTo>
                <a:lnTo>
                  <a:pt x="0" y="45848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257694" y="405528"/>
            <a:ext cx="17256402" cy="85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بناء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جسر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باستخدام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الكود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المتقدم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الركيزة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479824"/>
            <a:ext cx="8208169" cy="5164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endParaRPr dirty="0"/>
          </a:p>
          <a:p>
            <a:pPr algn="ctr">
              <a:lnSpc>
                <a:spcPts val="10500"/>
              </a:lnSpc>
            </a:pPr>
            <a:endParaRPr dirty="0"/>
          </a:p>
          <a:p>
            <a:pPr algn="ctr">
              <a:lnSpc>
                <a:spcPts val="10500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الآن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ستستخدم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رمزًا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متقدمًا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لبناء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جسرك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التالي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17</a:t>
            </a:r>
          </a:p>
        </p:txBody>
      </p:sp>
      <p:sp>
        <p:nvSpPr>
          <p:cNvPr id="7" name="Freeform 7"/>
          <p:cNvSpPr/>
          <p:nvPr/>
        </p:nvSpPr>
        <p:spPr>
          <a:xfrm>
            <a:off x="9305925" y="2605088"/>
            <a:ext cx="8208169" cy="6534150"/>
          </a:xfrm>
          <a:custGeom>
            <a:avLst/>
            <a:gdLst/>
            <a:ahLst/>
            <a:cxnLst/>
            <a:rect l="l" t="t" r="r" b="b"/>
            <a:pathLst>
              <a:path w="8208169" h="6534150">
                <a:moveTo>
                  <a:pt x="0" y="0"/>
                </a:moveTo>
                <a:lnTo>
                  <a:pt x="8208169" y="0"/>
                </a:lnTo>
                <a:lnTo>
                  <a:pt x="8208169" y="6534150"/>
                </a:lnTo>
                <a:lnTo>
                  <a:pt x="0" y="653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257694" y="9212373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40552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000000"/>
                </a:solidFill>
                <a:cs typeface="Droid Arabic Naskh"/>
              </a:rPr>
              <a:t>الشفافية والمساءلة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3909" y="1902810"/>
            <a:ext cx="16740188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4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صنعت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طيورًا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خاصة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تعمل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بالذكاء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الاصطناعي،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وتقوم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بجمع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القمامة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جميع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أنحاء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المدينة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وتطير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بها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مكب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النفايات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ومع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ذلك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هناك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القمامة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مكان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الواضح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هناك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شيئًا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يعمل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بشكل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صحيح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ستحتاج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التحقق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صناديق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الترحيل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ومتابعة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الطيور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لفك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تشفير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الكلمات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السرية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ثم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تحديث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الكود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لإصلاح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مشكلة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سلة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المهملات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18</a:t>
            </a:r>
          </a:p>
        </p:txBody>
      </p:sp>
      <p:sp>
        <p:nvSpPr>
          <p:cNvPr id="6" name="Freeform 6"/>
          <p:cNvSpPr/>
          <p:nvPr/>
        </p:nvSpPr>
        <p:spPr>
          <a:xfrm>
            <a:off x="195963" y="92118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5459236" y="5182410"/>
            <a:ext cx="7369526" cy="4488872"/>
          </a:xfrm>
          <a:custGeom>
            <a:avLst/>
            <a:gdLst/>
            <a:ahLst/>
            <a:cxnLst/>
            <a:rect l="l" t="t" r="r" b="b"/>
            <a:pathLst>
              <a:path w="7369526" h="4488872">
                <a:moveTo>
                  <a:pt x="0" y="0"/>
                </a:moveTo>
                <a:lnTo>
                  <a:pt x="7369526" y="0"/>
                </a:lnTo>
                <a:lnTo>
                  <a:pt x="7369526" y="4488872"/>
                </a:lnTo>
                <a:lnTo>
                  <a:pt x="0" y="448887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773905" y="478991"/>
            <a:ext cx="17256402" cy="85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بناء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جسر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مع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المطالبات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الركيزة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3905" y="2538413"/>
            <a:ext cx="8208169" cy="512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تطور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وكيلك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ويكتسب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المزيد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القدرات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بسرعة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تعد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بحاجة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إدخال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الرمز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يدويًا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للوصول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التالي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يمكنك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إنشاء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جسر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طريق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تحديد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موجه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  <a:p>
            <a:pPr algn="ctr">
              <a:lnSpc>
                <a:spcPts val="5040"/>
              </a:lnSpc>
            </a:pPr>
            <a:endParaRPr lang="en-US" sz="3600" dirty="0">
              <a:solidFill>
                <a:srgbClr val="000000"/>
              </a:solidFill>
              <a:latin typeface="Droid Arabic Naskh"/>
              <a:cs typeface="Droid Arabic Naskh"/>
            </a:endParaRPr>
          </a:p>
          <a:p>
            <a:pPr algn="ctr">
              <a:lnSpc>
                <a:spcPts val="5040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تتيح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المطالبة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إعطاء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التعليمات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سوف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يستجيب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خلال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توليد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معلومات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بناءً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طلبته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إنها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طريقة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جديدة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للتواصل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مع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19</a:t>
            </a:r>
          </a:p>
        </p:txBody>
      </p:sp>
      <p:sp>
        <p:nvSpPr>
          <p:cNvPr id="7" name="Freeform 7"/>
          <p:cNvSpPr/>
          <p:nvPr/>
        </p:nvSpPr>
        <p:spPr>
          <a:xfrm>
            <a:off x="9305925" y="2605088"/>
            <a:ext cx="8208169" cy="6534150"/>
          </a:xfrm>
          <a:custGeom>
            <a:avLst/>
            <a:gdLst/>
            <a:ahLst/>
            <a:cxnLst/>
            <a:rect l="l" t="t" r="r" b="b"/>
            <a:pathLst>
              <a:path w="8208169" h="6534150">
                <a:moveTo>
                  <a:pt x="0" y="0"/>
                </a:moveTo>
                <a:lnTo>
                  <a:pt x="8208169" y="0"/>
                </a:lnTo>
                <a:lnTo>
                  <a:pt x="8208169" y="6534150"/>
                </a:lnTo>
                <a:lnTo>
                  <a:pt x="0" y="653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195963" y="9351119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773907" y="40552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000000"/>
                </a:solidFill>
                <a:cs typeface="Droid Arabic Naskh"/>
              </a:rPr>
              <a:t>الخصوصية و أمن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3908" y="1925025"/>
            <a:ext cx="16740188" cy="254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صنعت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الأقفال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الذكية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الأكثر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أمانًا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السوق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والمعروفة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باسم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لسوء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الحظ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العميل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ليس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سعيدًا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جدًا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بالقفل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الذكي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به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مرة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يجلسون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فيها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لتناول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العشاء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يظهر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مندوبو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المبيعات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عند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بابهم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كيف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يعرفون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دائمًا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متى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يعودون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المنزل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؟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20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9351119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5382490" y="4912708"/>
            <a:ext cx="7523018" cy="4613003"/>
          </a:xfrm>
          <a:custGeom>
            <a:avLst/>
            <a:gdLst/>
            <a:ahLst/>
            <a:cxnLst/>
            <a:rect l="l" t="t" r="r" b="b"/>
            <a:pathLst>
              <a:path w="7523018" h="4613003">
                <a:moveTo>
                  <a:pt x="0" y="0"/>
                </a:moveTo>
                <a:lnTo>
                  <a:pt x="7523018" y="0"/>
                </a:lnTo>
                <a:lnTo>
                  <a:pt x="7523018" y="4613003"/>
                </a:lnTo>
                <a:lnTo>
                  <a:pt x="0" y="461300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773905" y="478991"/>
            <a:ext cx="17256402" cy="85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إلى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Droid Arabic Naskh"/>
                <a:cs typeface="Droid Arabic Naskh"/>
              </a:rPr>
              <a:t>الأخير</a:t>
            </a:r>
            <a:r>
              <a:rPr lang="en-US" sz="6000" dirty="0">
                <a:solidFill>
                  <a:srgbClr val="FFFFFF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3905" y="2338387"/>
            <a:ext cx="8208169" cy="624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كنت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قد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فعلت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ذلك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تعلمت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مبادئ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</a:t>
            </a:r>
          </a:p>
          <a:p>
            <a:pPr algn="l">
              <a:lnSpc>
                <a:spcPts val="7128"/>
              </a:lnSpc>
            </a:pP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العدالة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والشمولية</a:t>
            </a:r>
            <a:endParaRPr lang="en-US" sz="3600" dirty="0">
              <a:solidFill>
                <a:srgbClr val="000000"/>
              </a:solidFill>
              <a:latin typeface="Droid Arabic Naskh"/>
              <a:cs typeface="Droid Arabic Naskh"/>
            </a:endParaRPr>
          </a:p>
          <a:p>
            <a:pPr algn="l">
              <a:lnSpc>
                <a:spcPts val="7128"/>
              </a:lnSpc>
            </a:pP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الموثوقية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والسلامة</a:t>
            </a:r>
            <a:endParaRPr lang="en-US" sz="3600" dirty="0">
              <a:solidFill>
                <a:srgbClr val="000000"/>
              </a:solidFill>
              <a:latin typeface="Droid Arabic Naskh"/>
              <a:cs typeface="Droid Arabic Naskh"/>
            </a:endParaRPr>
          </a:p>
          <a:p>
            <a:pPr algn="l">
              <a:lnSpc>
                <a:spcPts val="7128"/>
              </a:lnSpc>
            </a:pP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الشفافية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والمساءلة</a:t>
            </a:r>
            <a:endParaRPr lang="en-US" sz="3600" dirty="0">
              <a:solidFill>
                <a:srgbClr val="000000"/>
              </a:solidFill>
              <a:latin typeface="Droid Arabic Naskh"/>
              <a:cs typeface="Droid Arabic Naskh"/>
            </a:endParaRPr>
          </a:p>
          <a:p>
            <a:pPr algn="l">
              <a:lnSpc>
                <a:spcPts val="7128"/>
              </a:lnSpc>
            </a:pP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الخصوصية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والأمن</a:t>
            </a:r>
            <a:endParaRPr lang="en-US" sz="3600" dirty="0">
              <a:solidFill>
                <a:srgbClr val="000000"/>
              </a:solidFill>
              <a:latin typeface="Droid Arabic Naskh"/>
              <a:cs typeface="Droid Arabic Naskh"/>
            </a:endParaRPr>
          </a:p>
          <a:p>
            <a:pPr algn="l">
              <a:lnSpc>
                <a:spcPts val="7128"/>
              </a:lnSpc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الآن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،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دعونا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نركب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السكوتر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العمود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الأخير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21</a:t>
            </a:r>
          </a:p>
        </p:txBody>
      </p:sp>
      <p:sp>
        <p:nvSpPr>
          <p:cNvPr id="7" name="Freeform 7"/>
          <p:cNvSpPr/>
          <p:nvPr/>
        </p:nvSpPr>
        <p:spPr>
          <a:xfrm>
            <a:off x="238736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9305925" y="2605088"/>
            <a:ext cx="8208169" cy="6534150"/>
          </a:xfrm>
          <a:custGeom>
            <a:avLst/>
            <a:gdLst/>
            <a:ahLst/>
            <a:cxnLst/>
            <a:rect l="l" t="t" r="r" b="b"/>
            <a:pathLst>
              <a:path w="8208169" h="6534150">
                <a:moveTo>
                  <a:pt x="0" y="0"/>
                </a:moveTo>
                <a:lnTo>
                  <a:pt x="8208169" y="0"/>
                </a:lnTo>
                <a:lnTo>
                  <a:pt x="8208169" y="6534150"/>
                </a:lnTo>
                <a:lnTo>
                  <a:pt x="0" y="653415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853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8382000" y="625731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 err="1">
                <a:solidFill>
                  <a:srgbClr val="000000"/>
                </a:solidFill>
                <a:cs typeface="Droid Arabic Naskh"/>
              </a:rPr>
              <a:t>تدريب</a:t>
            </a:r>
            <a:r>
              <a:rPr lang="en-US" sz="6000" dirty="0">
                <a:solidFill>
                  <a:srgbClr val="000000"/>
                </a:solidFill>
                <a:cs typeface="Droid Arabic Naskh"/>
              </a:rPr>
              <a:t> الذكاء الاصطناعي المسؤول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1720938"/>
            <a:ext cx="18109222" cy="182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دعنا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نأخذ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كل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معرفتك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الجديدة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حول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وندرب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الآخرين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ليكونوا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ذكاءً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اصطناعيًا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مسؤولاً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  <a:p>
            <a:pPr algn="ctr">
              <a:lnSpc>
                <a:spcPts val="7474"/>
              </a:lnSpc>
            </a:pP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ستحتاج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إلى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مراعاة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مبادئ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ومطابقة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بالعبارات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الصحيحة</a:t>
            </a:r>
            <a:r>
              <a:rPr lang="en-US" sz="3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22</a:t>
            </a:r>
          </a:p>
        </p:txBody>
      </p:sp>
      <p:sp>
        <p:nvSpPr>
          <p:cNvPr id="6" name="Freeform 6"/>
          <p:cNvSpPr/>
          <p:nvPr/>
        </p:nvSpPr>
        <p:spPr>
          <a:xfrm>
            <a:off x="431216" y="92118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5060850" y="4641645"/>
            <a:ext cx="8166300" cy="5029636"/>
          </a:xfrm>
          <a:custGeom>
            <a:avLst/>
            <a:gdLst/>
            <a:ahLst/>
            <a:cxnLst/>
            <a:rect l="l" t="t" r="r" b="b"/>
            <a:pathLst>
              <a:path w="8166300" h="5029636">
                <a:moveTo>
                  <a:pt x="0" y="0"/>
                </a:moveTo>
                <a:lnTo>
                  <a:pt x="8166300" y="0"/>
                </a:lnTo>
                <a:lnTo>
                  <a:pt x="8166300" y="5029637"/>
                </a:lnTo>
                <a:lnTo>
                  <a:pt x="0" y="5029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6801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TextBox 3"/>
          <p:cNvSpPr txBox="1"/>
          <p:nvPr/>
        </p:nvSpPr>
        <p:spPr>
          <a:xfrm>
            <a:off x="6144900" y="191706"/>
            <a:ext cx="16740189" cy="682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مرحبا</a:t>
            </a:r>
            <a:r>
              <a:rPr lang="en-US" sz="48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بكم</a:t>
            </a:r>
            <a:r>
              <a:rPr lang="en-US" sz="48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في</a:t>
            </a:r>
            <a:r>
              <a:rPr lang="en-US" sz="4800" dirty="0">
                <a:solidFill>
                  <a:srgbClr val="000000"/>
                </a:solidFill>
                <a:cs typeface="Droid Arabic Naskh"/>
              </a:rPr>
              <a:t> جيل </a:t>
            </a: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منظمة</a:t>
            </a:r>
            <a:r>
              <a:rPr lang="en-US" sz="48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العفو</a:t>
            </a:r>
            <a:r>
              <a:rPr lang="en-US" sz="48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4800" dirty="0" err="1">
                <a:solidFill>
                  <a:srgbClr val="000000"/>
                </a:solidFill>
                <a:cs typeface="Droid Arabic Naskh"/>
              </a:rPr>
              <a:t>الدولية</a:t>
            </a:r>
            <a:endParaRPr lang="en-US" sz="4800" dirty="0">
              <a:solidFill>
                <a:srgbClr val="000000"/>
              </a:solidFill>
              <a:cs typeface="Droid Arabic Naskh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23</a:t>
            </a:r>
          </a:p>
        </p:txBody>
      </p:sp>
      <p:sp>
        <p:nvSpPr>
          <p:cNvPr id="5" name="Freeform 5"/>
          <p:cNvSpPr/>
          <p:nvPr/>
        </p:nvSpPr>
        <p:spPr>
          <a:xfrm>
            <a:off x="669432" y="4394512"/>
            <a:ext cx="6032175" cy="2878052"/>
          </a:xfrm>
          <a:custGeom>
            <a:avLst/>
            <a:gdLst/>
            <a:ahLst/>
            <a:cxnLst/>
            <a:rect l="l" t="t" r="r" b="b"/>
            <a:pathLst>
              <a:path w="6032175" h="2878052">
                <a:moveTo>
                  <a:pt x="0" y="0"/>
                </a:moveTo>
                <a:lnTo>
                  <a:pt x="6032175" y="0"/>
                </a:lnTo>
                <a:lnTo>
                  <a:pt x="6032175" y="2878052"/>
                </a:lnTo>
                <a:lnTo>
                  <a:pt x="0" y="287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374" t="-6555" r="-2650" b="-7576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" name="Freeform 6"/>
          <p:cNvSpPr/>
          <p:nvPr/>
        </p:nvSpPr>
        <p:spPr>
          <a:xfrm>
            <a:off x="7031984" y="4383372"/>
            <a:ext cx="6142005" cy="2888716"/>
          </a:xfrm>
          <a:custGeom>
            <a:avLst/>
            <a:gdLst/>
            <a:ahLst/>
            <a:cxnLst/>
            <a:rect l="l" t="t" r="r" b="b"/>
            <a:pathLst>
              <a:path w="6142005" h="2888716">
                <a:moveTo>
                  <a:pt x="0" y="0"/>
                </a:moveTo>
                <a:lnTo>
                  <a:pt x="6142004" y="0"/>
                </a:lnTo>
                <a:lnTo>
                  <a:pt x="6142004" y="2888716"/>
                </a:lnTo>
                <a:lnTo>
                  <a:pt x="0" y="288871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" name="Freeform 7"/>
          <p:cNvSpPr/>
          <p:nvPr/>
        </p:nvSpPr>
        <p:spPr>
          <a:xfrm>
            <a:off x="13593172" y="4394037"/>
            <a:ext cx="3655126" cy="2878052"/>
          </a:xfrm>
          <a:custGeom>
            <a:avLst/>
            <a:gdLst/>
            <a:ahLst/>
            <a:cxnLst/>
            <a:rect l="l" t="t" r="r" b="b"/>
            <a:pathLst>
              <a:path w="3655126" h="2878052">
                <a:moveTo>
                  <a:pt x="0" y="0"/>
                </a:moveTo>
                <a:lnTo>
                  <a:pt x="3655127" y="0"/>
                </a:lnTo>
                <a:lnTo>
                  <a:pt x="3655127" y="2878051"/>
                </a:lnTo>
                <a:lnTo>
                  <a:pt x="0" y="287805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837" t="-3368" r="-3031" b="-3453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TextBox 8"/>
          <p:cNvSpPr txBox="1"/>
          <p:nvPr/>
        </p:nvSpPr>
        <p:spPr>
          <a:xfrm>
            <a:off x="1206480" y="1615131"/>
            <a:ext cx="15625058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36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لقد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قمت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بإنشاء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الخاص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  <a:p>
            <a:pPr algn="ctr">
              <a:lnSpc>
                <a:spcPts val="6636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باستخدام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المطالبات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، قم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بإنشاء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الخرائط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التي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تختارها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  <a:p>
            <a:pPr algn="ctr">
              <a:lnSpc>
                <a:spcPts val="6636"/>
              </a:lnSpc>
            </a:pP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شكرًا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لك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لعب</a:t>
            </a:r>
            <a:r>
              <a:rPr lang="en-US" sz="4200" dirty="0">
                <a:solidFill>
                  <a:srgbClr val="000000"/>
                </a:solidFill>
                <a:latin typeface="Droid Arabic Naskh"/>
                <a:cs typeface="Droid Arabic Naskh"/>
              </a:rPr>
              <a:t> ساعة البرمجة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5347" y="7711267"/>
            <a:ext cx="527955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صمم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خريطتك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باستخدام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المطالبات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91423" y="7711267"/>
            <a:ext cx="342312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قم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بإنشاء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خريطتك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00051" y="7711267"/>
            <a:ext cx="304136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احصل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على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شهادتك</a:t>
            </a:r>
            <a:r>
              <a:rPr lang="en-US" sz="27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773907" y="405528"/>
            <a:ext cx="1674018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cs typeface="Droid Arabic Naskh"/>
              </a:rPr>
              <a:t>أسئلة التأمل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7951" y="1921180"/>
            <a:ext cx="11321114" cy="4719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كيف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يمكنك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تعريف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  ؟</a:t>
            </a:r>
          </a:p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اذكر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أحد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مبادئ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الذكاء الاصطناعي المسؤول 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اشرح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هذا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Droid Arabic Naskh"/>
                <a:cs typeface="Droid Arabic Naskh"/>
              </a:rPr>
              <a:t>المبدأ</a:t>
            </a:r>
            <a:r>
              <a:rPr lang="en-US" sz="3600" dirty="0">
                <a:solidFill>
                  <a:srgbClr val="000000"/>
                </a:solidFill>
                <a:latin typeface="Droid Arabic Naskh"/>
                <a:cs typeface="Droid Arabic Naskh"/>
              </a:rPr>
              <a:t> </a:t>
            </a:r>
          </a:p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كيف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يتم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استخدام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في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حياتنا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اليومية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؟</a:t>
            </a:r>
          </a:p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ما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رأيك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هو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أهم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شيء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يجب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فهمه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حول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الذكاء الاصطناعي؟</a:t>
            </a:r>
          </a:p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ما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هي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بعض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التأثيرات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الأخلاقية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والمجتمعية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للذكاء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الاصطناعي؟</a:t>
            </a:r>
          </a:p>
          <a:p>
            <a:pPr marL="651510" lvl="1" indent="-325755" algn="l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كيف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سيؤثر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الذكاء الاصطناعي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على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الوظائف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؟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ما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نوع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الوظائف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التي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يمكن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إنشاؤها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بفضل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الذكاء الاصطناعي؟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كيف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يمكن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للذكاء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الاصطناعي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أن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يجعل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وظائف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معينة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أسهل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أو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أكثر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 </a:t>
            </a:r>
            <a:r>
              <a:rPr lang="en-US" sz="3600" dirty="0" err="1">
                <a:solidFill>
                  <a:srgbClr val="000000"/>
                </a:solidFill>
                <a:cs typeface="Droid Arabic Naskh"/>
              </a:rPr>
              <a:t>كفاءة</a:t>
            </a:r>
            <a:r>
              <a:rPr lang="en-US" sz="3600" dirty="0">
                <a:solidFill>
                  <a:srgbClr val="000000"/>
                </a:solidFill>
                <a:cs typeface="Droid Arabic Naskh"/>
              </a:rPr>
              <a:t>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24</a:t>
            </a:r>
          </a:p>
        </p:txBody>
      </p:sp>
      <p:sp>
        <p:nvSpPr>
          <p:cNvPr id="7" name="Freeform 7"/>
          <p:cNvSpPr/>
          <p:nvPr/>
        </p:nvSpPr>
        <p:spPr>
          <a:xfrm>
            <a:off x="192480" y="90975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9" y="0"/>
                </a:lnTo>
                <a:lnTo>
                  <a:pt x="2690339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8" name="Freeform 8"/>
          <p:cNvSpPr/>
          <p:nvPr/>
        </p:nvSpPr>
        <p:spPr>
          <a:xfrm>
            <a:off x="13871655" y="2463502"/>
            <a:ext cx="3265862" cy="5829562"/>
          </a:xfrm>
          <a:custGeom>
            <a:avLst/>
            <a:gdLst/>
            <a:ahLst/>
            <a:cxnLst/>
            <a:rect l="l" t="t" r="r" b="b"/>
            <a:pathLst>
              <a:path w="3265862" h="5829562">
                <a:moveTo>
                  <a:pt x="0" y="0"/>
                </a:moveTo>
                <a:lnTo>
                  <a:pt x="3265861" y="0"/>
                </a:lnTo>
                <a:lnTo>
                  <a:pt x="3265861" y="5829563"/>
                </a:lnTo>
                <a:lnTo>
                  <a:pt x="0" y="58295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6438" y="-325077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3" name="Freeform 3"/>
          <p:cNvSpPr/>
          <p:nvPr/>
        </p:nvSpPr>
        <p:spPr>
          <a:xfrm>
            <a:off x="0" y="-773470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4" name="TextBox 4"/>
          <p:cNvSpPr txBox="1"/>
          <p:nvPr/>
        </p:nvSpPr>
        <p:spPr>
          <a:xfrm>
            <a:off x="8492521" y="9067800"/>
            <a:ext cx="2872541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659" u="sng">
                <a:solidFill>
                  <a:srgbClr val="EF323D"/>
                </a:solidFill>
                <a:cs typeface="Droid Arabic Naskh"/>
                <a:hlinkClick r:id="rId6" tooltip="https://twitter.com/shosho_burhan"/>
              </a:rPr>
              <a:t>ترجمة عائشة برهان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8299" y="9718982"/>
            <a:ext cx="66863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000000"/>
                </a:solidFill>
                <a:latin typeface="Droid Arabic Naskh"/>
              </a:rPr>
              <a:t>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36008" y="1997498"/>
            <a:ext cx="13344418" cy="519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9000" dirty="0" err="1">
                <a:solidFill>
                  <a:srgbClr val="3A87F4"/>
                </a:solidFill>
                <a:cs typeface="Droid Arabic Naskh"/>
              </a:rPr>
              <a:t>شكرًا</a:t>
            </a:r>
            <a:r>
              <a:rPr lang="en-US" sz="9000" dirty="0">
                <a:solidFill>
                  <a:srgbClr val="3A87F4"/>
                </a:solidFill>
                <a:cs typeface="Droid Arabic Naskh"/>
              </a:rPr>
              <a:t> </a:t>
            </a:r>
            <a:r>
              <a:rPr lang="en-US" sz="9000" dirty="0" err="1">
                <a:solidFill>
                  <a:srgbClr val="3A87F4"/>
                </a:solidFill>
                <a:cs typeface="Droid Arabic Naskh"/>
              </a:rPr>
              <a:t>لك</a:t>
            </a:r>
            <a:endParaRPr lang="en-US" sz="9000" dirty="0">
              <a:solidFill>
                <a:srgbClr val="3A87F4"/>
              </a:solidFill>
              <a:cs typeface="Droid Arabic Naskh"/>
            </a:endParaRPr>
          </a:p>
          <a:p>
            <a:pPr algn="ctr">
              <a:lnSpc>
                <a:spcPts val="20790"/>
              </a:lnSpc>
            </a:pPr>
            <a:r>
              <a:rPr lang="en-US" sz="9000" dirty="0">
                <a:solidFill>
                  <a:srgbClr val="3A87F4"/>
                </a:solidFill>
                <a:latin typeface="Droid Arabic Naskh"/>
                <a:cs typeface="Droid Arabic Naskh"/>
              </a:rPr>
              <a:t> </a:t>
            </a:r>
            <a:r>
              <a:rPr lang="en-US" sz="9000" dirty="0" err="1">
                <a:solidFill>
                  <a:srgbClr val="3A87F4"/>
                </a:solidFill>
                <a:latin typeface="Droid Arabic Naskh"/>
                <a:cs typeface="Droid Arabic Naskh"/>
              </a:rPr>
              <a:t>على</a:t>
            </a:r>
            <a:r>
              <a:rPr lang="en-US" sz="9000" dirty="0">
                <a:solidFill>
                  <a:srgbClr val="3A87F4"/>
                </a:solidFill>
                <a:latin typeface="Droid Arabic Naskh"/>
                <a:cs typeface="Droid Arabic Naskh"/>
              </a:rPr>
              <a:t> </a:t>
            </a:r>
            <a:r>
              <a:rPr lang="en-US" sz="9000" dirty="0" err="1">
                <a:solidFill>
                  <a:srgbClr val="3A87F4"/>
                </a:solidFill>
                <a:latin typeface="Droid Arabic Naskh"/>
                <a:cs typeface="Droid Arabic Naskh"/>
              </a:rPr>
              <a:t>لعب</a:t>
            </a:r>
            <a:r>
              <a:rPr lang="en-US" sz="9000" dirty="0">
                <a:solidFill>
                  <a:srgbClr val="3A87F4"/>
                </a:solidFill>
                <a:latin typeface="Droid Arabic Naskh"/>
                <a:cs typeface="Droid Arabic Naskh"/>
              </a:rPr>
              <a:t> ساعة البرمجة </a:t>
            </a:r>
          </a:p>
          <a:p>
            <a:pPr algn="ctr">
              <a:lnSpc>
                <a:spcPts val="9720"/>
              </a:lnSpc>
            </a:pPr>
            <a:r>
              <a:rPr lang="en-US" sz="9000" dirty="0">
                <a:solidFill>
                  <a:srgbClr val="3A87F4"/>
                </a:solidFill>
                <a:cs typeface="Droid Arabic Naskh"/>
              </a:rPr>
              <a:t>جيل الذكاء الاصطناعي</a:t>
            </a:r>
          </a:p>
        </p:txBody>
      </p:sp>
      <p:sp>
        <p:nvSpPr>
          <p:cNvPr id="7" name="Freeform 7"/>
          <p:cNvSpPr/>
          <p:nvPr/>
        </p:nvSpPr>
        <p:spPr>
          <a:xfrm>
            <a:off x="345670" y="9211857"/>
            <a:ext cx="2690338" cy="735725"/>
          </a:xfrm>
          <a:custGeom>
            <a:avLst/>
            <a:gdLst/>
            <a:ahLst/>
            <a:cxnLst/>
            <a:rect l="l" t="t" r="r" b="b"/>
            <a:pathLst>
              <a:path w="2690338" h="735725">
                <a:moveTo>
                  <a:pt x="0" y="0"/>
                </a:moveTo>
                <a:lnTo>
                  <a:pt x="2690338" y="0"/>
                </a:lnTo>
                <a:lnTo>
                  <a:pt x="2690338" y="735725"/>
                </a:lnTo>
                <a:lnTo>
                  <a:pt x="0" y="735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grpSp>
        <p:nvGrpSpPr>
          <p:cNvPr id="8" name="Group 8"/>
          <p:cNvGrpSpPr/>
          <p:nvPr/>
        </p:nvGrpSpPr>
        <p:grpSpPr>
          <a:xfrm>
            <a:off x="7011747" y="8507165"/>
            <a:ext cx="1409383" cy="1409383"/>
            <a:chOff x="0" y="0"/>
            <a:chExt cx="1879178" cy="18791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79178" cy="1879178"/>
            </a:xfrm>
            <a:custGeom>
              <a:avLst/>
              <a:gdLst/>
              <a:ahLst/>
              <a:cxnLst/>
              <a:rect l="l" t="t" r="r" b="b"/>
              <a:pathLst>
                <a:path w="1879178" h="1879178">
                  <a:moveTo>
                    <a:pt x="0" y="0"/>
                  </a:moveTo>
                  <a:lnTo>
                    <a:pt x="1879178" y="0"/>
                  </a:lnTo>
                  <a:lnTo>
                    <a:pt x="1879178" y="1879178"/>
                  </a:lnTo>
                  <a:lnTo>
                    <a:pt x="0" y="1879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776</Words>
  <Application>Microsoft Office PowerPoint</Application>
  <PresentationFormat>مخصص</PresentationFormat>
  <Paragraphs>116</Paragraphs>
  <Slides>25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8" baseType="lpstr">
      <vt:lpstr>Calibri</vt:lpstr>
      <vt:lpstr>Droid Arabic Naskh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تدريب العرض التقديمي (للمتعلم)</dc:title>
  <dc:creator>A.Almeelby</dc:creator>
  <cp:lastModifiedBy>Adel Saad S. Almeelby</cp:lastModifiedBy>
  <cp:revision>5</cp:revision>
  <dcterms:created xsi:type="dcterms:W3CDTF">2006-08-16T00:00:00Z</dcterms:created>
  <dcterms:modified xsi:type="dcterms:W3CDTF">2023-11-27T23:09:10Z</dcterms:modified>
  <dc:identifier>DAF1KTAzwG0</dc:identifier>
</cp:coreProperties>
</file>