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48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28.11.2023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472235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svg"/><Relationship Id="rId7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svg"/><Relationship Id="rId7" Type="http://schemas.openxmlformats.org/officeDocument/2006/relationships/image" Target="../media/image3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svg"/><Relationship Id="rId7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.svg"/><Relationship Id="rId7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4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49.svg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svg"/><Relationship Id="rId7" Type="http://schemas.openxmlformats.org/officeDocument/2006/relationships/image" Target="../media/image5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studio.code.org/congrats?i=_1_2beec901363e91d1f06c882a6f38ee48&amp;s=Z2VuZXJhdGlvbi1haQ==" TargetMode="External"/><Relationship Id="rId5" Type="http://schemas.openxmlformats.org/officeDocument/2006/relationships/image" Target="../media/image49.svg"/><Relationship Id="rId10" Type="http://schemas.openxmlformats.org/officeDocument/2006/relationships/image" Target="../media/image53.svg"/><Relationship Id="rId4" Type="http://schemas.openxmlformats.org/officeDocument/2006/relationships/image" Target="../media/image48.png"/><Relationship Id="rId9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9.png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2.svg"/><Relationship Id="rId7" Type="http://schemas.openxmlformats.org/officeDocument/2006/relationships/hyperlink" Target="https://twitter.com/shosho_burhan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59.svg"/><Relationship Id="rId4" Type="http://schemas.openxmlformats.org/officeDocument/2006/relationships/image" Target="../media/image58.png"/><Relationship Id="rId9" Type="http://schemas.openxmlformats.org/officeDocument/2006/relationships/image" Target="../media/image61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ymizpVE0WNM&amp;t=6s" TargetMode="Externa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.svg"/><Relationship Id="rId7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sv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9.png"/><Relationship Id="rId9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"/>
          <p:cNvSpPr/>
          <p:nvPr/>
        </p:nvSpPr>
        <p:spPr>
          <a:xfrm>
            <a:off x="0" y="36458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4" name="Freeform 4"/>
          <p:cNvSpPr/>
          <p:nvPr/>
        </p:nvSpPr>
        <p:spPr>
          <a:xfrm>
            <a:off x="705288" y="9174984"/>
            <a:ext cx="913085" cy="789340"/>
          </a:xfrm>
          <a:custGeom>
            <a:avLst/>
            <a:gdLst/>
            <a:ahLst/>
            <a:cxnLst/>
            <a:rect l="l" t="t" r="r" b="b"/>
            <a:pathLst>
              <a:path w="913085" h="789340">
                <a:moveTo>
                  <a:pt x="0" y="0"/>
                </a:moveTo>
                <a:lnTo>
                  <a:pt x="913085" y="0"/>
                </a:lnTo>
                <a:lnTo>
                  <a:pt x="913085" y="789340"/>
                </a:lnTo>
                <a:lnTo>
                  <a:pt x="0" y="78934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5" name="TextBox 5"/>
          <p:cNvSpPr txBox="1"/>
          <p:nvPr/>
        </p:nvSpPr>
        <p:spPr>
          <a:xfrm>
            <a:off x="2114904" y="2797193"/>
            <a:ext cx="11829695" cy="44313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8089"/>
              </a:lnSpc>
            </a:pPr>
            <a:r>
              <a:rPr lang="en-US" sz="9000" dirty="0">
                <a:solidFill>
                  <a:srgbClr val="000000"/>
                </a:solidFill>
                <a:latin typeface="Droid Arabic Naskh"/>
                <a:cs typeface="Droid Arabic Naskh"/>
              </a:rPr>
              <a:t>ساعة </a:t>
            </a:r>
            <a:r>
              <a:rPr lang="en-US" sz="9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البرمجة</a:t>
            </a:r>
            <a:r>
              <a:rPr lang="en-US" sz="9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ar-SA" sz="8800" dirty="0">
                <a:solidFill>
                  <a:srgbClr val="000000"/>
                </a:solidFill>
              </a:rPr>
              <a:t>2023</a:t>
            </a:r>
            <a:endParaRPr lang="ar-SA" sz="9000" dirty="0">
              <a:solidFill>
                <a:srgbClr val="000000"/>
              </a:solidFill>
              <a:latin typeface="Droid Arabic Naskh"/>
              <a:cs typeface="Droid Arabic Naskh"/>
            </a:endParaRPr>
          </a:p>
          <a:p>
            <a:pPr algn="ctr">
              <a:lnSpc>
                <a:spcPts val="18089"/>
              </a:lnSpc>
            </a:pPr>
            <a:r>
              <a:rPr lang="en-US" sz="9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جيل</a:t>
            </a:r>
            <a:r>
              <a:rPr lang="en-US" sz="9000" dirty="0">
                <a:solidFill>
                  <a:srgbClr val="000000"/>
                </a:solidFill>
                <a:latin typeface="Droid Arabic Naskh"/>
                <a:cs typeface="Droid Arabic Naskh"/>
              </a:rPr>
              <a:t> الذكاء الاصطناعي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693319" y="8010843"/>
            <a:ext cx="9084364" cy="6789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44"/>
              </a:lnSpc>
            </a:pPr>
            <a:r>
              <a:rPr lang="en-US" sz="4200">
                <a:solidFill>
                  <a:srgbClr val="FF0000"/>
                </a:solidFill>
                <a:cs typeface="Droid Arabic Naskh Bold"/>
              </a:rPr>
              <a:t>تدريب العرض التقديمي للمدرب</a:t>
            </a:r>
          </a:p>
        </p:txBody>
      </p:sp>
      <p:sp>
        <p:nvSpPr>
          <p:cNvPr id="7" name="Freeform 7"/>
          <p:cNvSpPr/>
          <p:nvPr/>
        </p:nvSpPr>
        <p:spPr>
          <a:xfrm>
            <a:off x="14070398" y="2444307"/>
            <a:ext cx="2854317" cy="5100992"/>
          </a:xfrm>
          <a:custGeom>
            <a:avLst/>
            <a:gdLst/>
            <a:ahLst/>
            <a:cxnLst/>
            <a:rect l="l" t="t" r="r" b="b"/>
            <a:pathLst>
              <a:path w="2854317" h="5100992">
                <a:moveTo>
                  <a:pt x="0" y="0"/>
                </a:moveTo>
                <a:lnTo>
                  <a:pt x="2854316" y="0"/>
                </a:lnTo>
                <a:lnTo>
                  <a:pt x="2854316" y="5100992"/>
                </a:lnTo>
                <a:lnTo>
                  <a:pt x="0" y="510099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"/>
          <p:cNvSpPr/>
          <p:nvPr/>
        </p:nvSpPr>
        <p:spPr>
          <a:xfrm>
            <a:off x="0" y="11395"/>
            <a:ext cx="18288000" cy="9553575"/>
          </a:xfrm>
          <a:custGeom>
            <a:avLst/>
            <a:gdLst/>
            <a:ahLst/>
            <a:cxnLst/>
            <a:rect l="l" t="t" r="r" b="b"/>
            <a:pathLst>
              <a:path w="18288000" h="9553575">
                <a:moveTo>
                  <a:pt x="0" y="0"/>
                </a:moveTo>
                <a:lnTo>
                  <a:pt x="18288000" y="0"/>
                </a:lnTo>
                <a:lnTo>
                  <a:pt x="18288000" y="9553575"/>
                </a:lnTo>
                <a:lnTo>
                  <a:pt x="0" y="95535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4" name="TextBox 4"/>
          <p:cNvSpPr txBox="1"/>
          <p:nvPr/>
        </p:nvSpPr>
        <p:spPr>
          <a:xfrm>
            <a:off x="2285999" y="3710965"/>
            <a:ext cx="9084364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59"/>
              </a:lnSpc>
            </a:pPr>
            <a:r>
              <a:rPr lang="en-US" sz="9000" dirty="0" err="1">
                <a:solidFill>
                  <a:srgbClr val="FFFFFF"/>
                </a:solidFill>
                <a:latin typeface="Droid Arabic Naskh"/>
                <a:cs typeface="Droid Arabic Naskh"/>
              </a:rPr>
              <a:t>هيّا</a:t>
            </a:r>
            <a:r>
              <a:rPr lang="en-US" sz="9000" dirty="0">
                <a:solidFill>
                  <a:srgbClr val="FFFFFF"/>
                </a:solidFill>
                <a:latin typeface="Droid Arabic Naskh"/>
                <a:cs typeface="Droid Arabic Naskh"/>
              </a:rPr>
              <a:t> </a:t>
            </a:r>
            <a:r>
              <a:rPr lang="en-US" sz="9000" dirty="0" err="1">
                <a:solidFill>
                  <a:srgbClr val="FFFFFF"/>
                </a:solidFill>
                <a:latin typeface="Droid Arabic Naskh"/>
                <a:cs typeface="Droid Arabic Naskh"/>
              </a:rPr>
              <a:t>بنا</a:t>
            </a:r>
            <a:r>
              <a:rPr lang="en-US" sz="9000" dirty="0">
                <a:solidFill>
                  <a:srgbClr val="FFFFFF"/>
                </a:solidFill>
                <a:latin typeface="Droid Arabic Naskh"/>
                <a:cs typeface="Droid Arabic Naskh"/>
              </a:rPr>
              <a:t> </a:t>
            </a:r>
            <a:r>
              <a:rPr lang="en-US" sz="9000" dirty="0" err="1">
                <a:solidFill>
                  <a:srgbClr val="FFFFFF"/>
                </a:solidFill>
                <a:latin typeface="Droid Arabic Naskh"/>
                <a:cs typeface="Droid Arabic Naskh"/>
              </a:rPr>
              <a:t>لنلعب</a:t>
            </a:r>
            <a:r>
              <a:rPr lang="en-US" sz="9000" dirty="0">
                <a:solidFill>
                  <a:srgbClr val="FFFFFF"/>
                </a:solidFill>
                <a:latin typeface="Droid Arabic Naskh"/>
                <a:cs typeface="Droid Arabic Naskh"/>
              </a:rPr>
              <a:t>  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285998" y="6463777"/>
            <a:ext cx="9084364" cy="6789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44"/>
              </a:lnSpc>
            </a:pPr>
            <a:r>
              <a:rPr lang="en-US" sz="4200" dirty="0">
                <a:solidFill>
                  <a:srgbClr val="FFFFFF"/>
                </a:solidFill>
                <a:cs typeface="Droid Arabic Naskh"/>
              </a:rPr>
              <a:t>قم </a:t>
            </a:r>
            <a:r>
              <a:rPr lang="en-US" sz="4200" dirty="0" err="1">
                <a:solidFill>
                  <a:srgbClr val="FFFFFF"/>
                </a:solidFill>
                <a:cs typeface="Droid Arabic Naskh"/>
              </a:rPr>
              <a:t>بتسجيل</a:t>
            </a:r>
            <a:r>
              <a:rPr lang="en-US" sz="4200" dirty="0">
                <a:solidFill>
                  <a:srgbClr val="FFFFFF"/>
                </a:solidFill>
                <a:cs typeface="Droid Arabic Naskh"/>
              </a:rPr>
              <a:t> </a:t>
            </a:r>
            <a:r>
              <a:rPr lang="en-US" sz="4200" dirty="0" err="1">
                <a:solidFill>
                  <a:srgbClr val="FFFFFF"/>
                </a:solidFill>
                <a:cs typeface="Droid Arabic Naskh"/>
              </a:rPr>
              <a:t>الدخول</a:t>
            </a:r>
            <a:r>
              <a:rPr lang="en-US" sz="4200" dirty="0">
                <a:solidFill>
                  <a:srgbClr val="FFFFFF"/>
                </a:solidFill>
                <a:cs typeface="Droid Arabic Naskh"/>
              </a:rPr>
              <a:t> </a:t>
            </a:r>
            <a:r>
              <a:rPr lang="en-US" sz="4200" dirty="0" err="1">
                <a:solidFill>
                  <a:srgbClr val="FFFFFF"/>
                </a:solidFill>
                <a:cs typeface="Droid Arabic Naskh"/>
              </a:rPr>
              <a:t>إلى</a:t>
            </a:r>
            <a:r>
              <a:rPr lang="en-US" sz="4200" dirty="0">
                <a:solidFill>
                  <a:srgbClr val="FFFFFF"/>
                </a:solidFill>
                <a:cs typeface="Droid Arabic Naskh"/>
              </a:rPr>
              <a:t> تعليم </a:t>
            </a:r>
            <a:r>
              <a:rPr lang="en-US" sz="4200" dirty="0" err="1">
                <a:solidFill>
                  <a:srgbClr val="FFFFFF"/>
                </a:solidFill>
                <a:cs typeface="Droid Arabic Naskh"/>
              </a:rPr>
              <a:t>ماينكرافت</a:t>
            </a:r>
            <a:endParaRPr lang="en-US" sz="4200" dirty="0">
              <a:solidFill>
                <a:srgbClr val="FFFFFF"/>
              </a:solidFill>
              <a:cs typeface="Droid Arabic Naskh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10</a:t>
            </a:r>
          </a:p>
        </p:txBody>
      </p:sp>
      <p:sp>
        <p:nvSpPr>
          <p:cNvPr id="7" name="Freeform 7"/>
          <p:cNvSpPr/>
          <p:nvPr/>
        </p:nvSpPr>
        <p:spPr>
          <a:xfrm>
            <a:off x="238736" y="9258300"/>
            <a:ext cx="2690338" cy="735725"/>
          </a:xfrm>
          <a:custGeom>
            <a:avLst/>
            <a:gdLst/>
            <a:ahLst/>
            <a:cxnLst/>
            <a:rect l="l" t="t" r="r" b="b"/>
            <a:pathLst>
              <a:path w="2690338" h="735725">
                <a:moveTo>
                  <a:pt x="0" y="0"/>
                </a:moveTo>
                <a:lnTo>
                  <a:pt x="2690339" y="0"/>
                </a:lnTo>
                <a:lnTo>
                  <a:pt x="2690339" y="735724"/>
                </a:lnTo>
                <a:lnTo>
                  <a:pt x="0" y="73572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9172575"/>
          </a:xfrm>
          <a:custGeom>
            <a:avLst/>
            <a:gdLst/>
            <a:ahLst/>
            <a:cxnLst/>
            <a:rect l="l" t="t" r="r" b="b"/>
            <a:pathLst>
              <a:path w="18288000" h="9172575">
                <a:moveTo>
                  <a:pt x="0" y="0"/>
                </a:moveTo>
                <a:lnTo>
                  <a:pt x="18288000" y="0"/>
                </a:lnTo>
                <a:lnTo>
                  <a:pt x="18288000" y="9172575"/>
                </a:lnTo>
                <a:lnTo>
                  <a:pt x="0" y="91725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4" name="TextBox 4"/>
          <p:cNvSpPr txBox="1"/>
          <p:nvPr/>
        </p:nvSpPr>
        <p:spPr>
          <a:xfrm>
            <a:off x="1246908" y="2828963"/>
            <a:ext cx="11130744" cy="10496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59"/>
              </a:lnSpc>
            </a:pPr>
            <a:r>
              <a:rPr lang="en-US" sz="9000">
                <a:solidFill>
                  <a:srgbClr val="FFFFFF"/>
                </a:solidFill>
                <a:cs typeface="Droid Arabic Naskh"/>
              </a:rPr>
              <a:t>الخبرة الموجهة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603739" y="5829300"/>
            <a:ext cx="10773913" cy="11639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500"/>
              </a:lnSpc>
            </a:pPr>
            <a:r>
              <a:rPr lang="en-US" sz="4200" dirty="0">
                <a:solidFill>
                  <a:srgbClr val="FFFFFF"/>
                </a:solidFill>
                <a:latin typeface="Droid Arabic Naskh"/>
                <a:cs typeface="Droid Arabic Naskh"/>
              </a:rPr>
              <a:t>ساعة البرمجة  جيل الذكاء الاصطناعي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11</a:t>
            </a:r>
          </a:p>
        </p:txBody>
      </p:sp>
      <p:sp>
        <p:nvSpPr>
          <p:cNvPr id="7" name="Freeform 7"/>
          <p:cNvSpPr/>
          <p:nvPr/>
        </p:nvSpPr>
        <p:spPr>
          <a:xfrm>
            <a:off x="238736" y="9211857"/>
            <a:ext cx="2690338" cy="735725"/>
          </a:xfrm>
          <a:custGeom>
            <a:avLst/>
            <a:gdLst/>
            <a:ahLst/>
            <a:cxnLst/>
            <a:rect l="l" t="t" r="r" b="b"/>
            <a:pathLst>
              <a:path w="2690338" h="735725">
                <a:moveTo>
                  <a:pt x="0" y="0"/>
                </a:moveTo>
                <a:lnTo>
                  <a:pt x="2690339" y="0"/>
                </a:lnTo>
                <a:lnTo>
                  <a:pt x="2690339" y="735725"/>
                </a:lnTo>
                <a:lnTo>
                  <a:pt x="0" y="73572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63499" y="-568019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TextBox 3"/>
          <p:cNvSpPr txBox="1"/>
          <p:nvPr/>
        </p:nvSpPr>
        <p:spPr>
          <a:xfrm>
            <a:off x="3257037" y="0"/>
            <a:ext cx="16740189" cy="834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80"/>
              </a:lnSpc>
            </a:pPr>
            <a:r>
              <a:rPr lang="en-US" sz="6000" dirty="0" err="1">
                <a:solidFill>
                  <a:srgbClr val="000000"/>
                </a:solidFill>
                <a:cs typeface="Droid Arabic Naskh"/>
              </a:rPr>
              <a:t>بداية</a:t>
            </a:r>
            <a:r>
              <a:rPr lang="en-US" sz="60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6000" dirty="0" err="1">
                <a:solidFill>
                  <a:srgbClr val="000000"/>
                </a:solidFill>
                <a:cs typeface="Droid Arabic Naskh"/>
              </a:rPr>
              <a:t>اللعب</a:t>
            </a:r>
            <a:r>
              <a:rPr lang="en-US" sz="60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6000" dirty="0" err="1">
                <a:solidFill>
                  <a:srgbClr val="000000"/>
                </a:solidFill>
                <a:cs typeface="Droid Arabic Naskh"/>
              </a:rPr>
              <a:t>باللعبة</a:t>
            </a:r>
            <a:endParaRPr lang="en-US" sz="6000" dirty="0">
              <a:solidFill>
                <a:srgbClr val="000000"/>
              </a:solidFill>
              <a:cs typeface="Droid Arabic Naskh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12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42351" y="5135880"/>
            <a:ext cx="5356800" cy="1000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64"/>
              </a:lnSpc>
            </a:pP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سوف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تفرخ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في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غرفة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نوم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مظلمة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 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سوف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تحتاج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إلى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الضغط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على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أي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مفتاح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لبدء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اللعب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035138" y="5000625"/>
            <a:ext cx="5356800" cy="10772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224"/>
              </a:lnSpc>
            </a:pP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سيطالبك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مربع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الحوار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الأول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بتحديد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نظام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التحكم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الخاص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بك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لوحة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المفاتيح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أو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عناصر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التحكم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باللمس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1891499" y="4787091"/>
            <a:ext cx="5356800" cy="3231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48"/>
              </a:lnSpc>
            </a:pP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سيسألك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مربع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الحوار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التالي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عما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إذا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كنت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ترغب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في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البدء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بالبرنامج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التعليمي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سيعلمك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هذا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البرنامج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التعليمي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أساسيات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التنقل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في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</a:p>
          <a:p>
            <a:pPr algn="ctr">
              <a:lnSpc>
                <a:spcPts val="3648"/>
              </a:lnSpc>
            </a:pP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بخلاف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ذلك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،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إذا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أجبت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بـ 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تخطي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البرنامج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التعليمي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فسوف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تنتقل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مباشرة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إلى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اللعب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وتتخطى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تسلسل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البرنامج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التعليمي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يجب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تحديد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هذا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فقط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إذا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كان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لديك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خبرة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في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لعبة</a:t>
            </a:r>
            <a:r>
              <a:rPr lang="en-US" sz="24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</a:p>
        </p:txBody>
      </p:sp>
      <p:sp>
        <p:nvSpPr>
          <p:cNvPr id="8" name="Freeform 8"/>
          <p:cNvSpPr/>
          <p:nvPr/>
        </p:nvSpPr>
        <p:spPr>
          <a:xfrm>
            <a:off x="388443" y="9258300"/>
            <a:ext cx="2690338" cy="735725"/>
          </a:xfrm>
          <a:custGeom>
            <a:avLst/>
            <a:gdLst/>
            <a:ahLst/>
            <a:cxnLst/>
            <a:rect l="l" t="t" r="r" b="b"/>
            <a:pathLst>
              <a:path w="2690338" h="735725">
                <a:moveTo>
                  <a:pt x="0" y="0"/>
                </a:moveTo>
                <a:lnTo>
                  <a:pt x="2690339" y="0"/>
                </a:lnTo>
                <a:lnTo>
                  <a:pt x="2690339" y="735724"/>
                </a:lnTo>
                <a:lnTo>
                  <a:pt x="0" y="73572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9" name="Freeform 9"/>
          <p:cNvSpPr/>
          <p:nvPr/>
        </p:nvSpPr>
        <p:spPr>
          <a:xfrm>
            <a:off x="1239992" y="2491402"/>
            <a:ext cx="3677578" cy="2226054"/>
          </a:xfrm>
          <a:custGeom>
            <a:avLst/>
            <a:gdLst/>
            <a:ahLst/>
            <a:cxnLst/>
            <a:rect l="l" t="t" r="r" b="b"/>
            <a:pathLst>
              <a:path w="3677578" h="2226054">
                <a:moveTo>
                  <a:pt x="0" y="0"/>
                </a:moveTo>
                <a:lnTo>
                  <a:pt x="3677579" y="0"/>
                </a:lnTo>
                <a:lnTo>
                  <a:pt x="3677579" y="2226054"/>
                </a:lnTo>
                <a:lnTo>
                  <a:pt x="0" y="22260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0" name="Freeform 10"/>
          <p:cNvSpPr/>
          <p:nvPr/>
        </p:nvSpPr>
        <p:spPr>
          <a:xfrm>
            <a:off x="6402497" y="2491402"/>
            <a:ext cx="4515970" cy="2226054"/>
          </a:xfrm>
          <a:custGeom>
            <a:avLst/>
            <a:gdLst/>
            <a:ahLst/>
            <a:cxnLst/>
            <a:rect l="l" t="t" r="r" b="b"/>
            <a:pathLst>
              <a:path w="4515970" h="2226054">
                <a:moveTo>
                  <a:pt x="0" y="0"/>
                </a:moveTo>
                <a:lnTo>
                  <a:pt x="4515971" y="0"/>
                </a:lnTo>
                <a:lnTo>
                  <a:pt x="4515971" y="2226054"/>
                </a:lnTo>
                <a:lnTo>
                  <a:pt x="0" y="22260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1" name="Freeform 11"/>
          <p:cNvSpPr/>
          <p:nvPr/>
        </p:nvSpPr>
        <p:spPr>
          <a:xfrm>
            <a:off x="12403394" y="2319802"/>
            <a:ext cx="4611858" cy="2255679"/>
          </a:xfrm>
          <a:custGeom>
            <a:avLst/>
            <a:gdLst/>
            <a:ahLst/>
            <a:cxnLst/>
            <a:rect l="l" t="t" r="r" b="b"/>
            <a:pathLst>
              <a:path w="4611858" h="2255679">
                <a:moveTo>
                  <a:pt x="0" y="0"/>
                </a:moveTo>
                <a:lnTo>
                  <a:pt x="4611858" y="0"/>
                </a:lnTo>
                <a:lnTo>
                  <a:pt x="4611858" y="2255679"/>
                </a:lnTo>
                <a:lnTo>
                  <a:pt x="0" y="225567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0182" y="-48229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TextBox 3"/>
          <p:cNvSpPr txBox="1"/>
          <p:nvPr/>
        </p:nvSpPr>
        <p:spPr>
          <a:xfrm>
            <a:off x="12573000" y="397189"/>
            <a:ext cx="4179093" cy="9292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7128"/>
              </a:lnSpc>
            </a:pPr>
            <a:r>
              <a:rPr lang="en-US" sz="6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الدروس</a:t>
            </a:r>
            <a:r>
              <a:rPr lang="en-US" sz="66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73907" y="7083598"/>
            <a:ext cx="3940968" cy="11593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36"/>
              </a:lnSpc>
            </a:pP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انظر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إلى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الأجرام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السماوية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الذهبية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		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13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041107" y="6168647"/>
            <a:ext cx="3940968" cy="587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36"/>
              </a:lnSpc>
            </a:pPr>
            <a:r>
              <a:rPr lang="en-US" sz="4200" dirty="0" err="1">
                <a:solidFill>
                  <a:srgbClr val="000000"/>
                </a:solidFill>
                <a:cs typeface="Droid Arabic Naskh"/>
              </a:rPr>
              <a:t>تدرب</a:t>
            </a:r>
            <a:r>
              <a:rPr lang="en-US" sz="42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cs typeface="Droid Arabic Naskh"/>
              </a:rPr>
              <a:t>على</a:t>
            </a:r>
            <a:r>
              <a:rPr lang="en-US" sz="42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cs typeface="Droid Arabic Naskh"/>
              </a:rPr>
              <a:t>الحركة</a:t>
            </a:r>
            <a:endParaRPr lang="en-US" sz="4200" dirty="0">
              <a:solidFill>
                <a:srgbClr val="000000"/>
              </a:solidFill>
              <a:cs typeface="Droid Arabic Naskh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629776" y="6765844"/>
            <a:ext cx="3940968" cy="587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36"/>
              </a:lnSpc>
            </a:pPr>
            <a:r>
              <a:rPr lang="en-US" sz="4200" dirty="0" err="1">
                <a:solidFill>
                  <a:srgbClr val="000000"/>
                </a:solidFill>
                <a:cs typeface="Droid Arabic Naskh"/>
              </a:rPr>
              <a:t>انتقل</a:t>
            </a:r>
            <a:r>
              <a:rPr lang="en-US" sz="42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cs typeface="Droid Arabic Naskh"/>
              </a:rPr>
              <a:t>عبر</a:t>
            </a:r>
            <a:r>
              <a:rPr lang="en-US" sz="42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cs typeface="Droid Arabic Naskh"/>
              </a:rPr>
              <a:t>الجدار</a:t>
            </a:r>
            <a:endParaRPr lang="en-US" sz="4200" dirty="0">
              <a:solidFill>
                <a:srgbClr val="000000"/>
              </a:solidFill>
              <a:cs typeface="Droid Arabic Naskh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641650" y="5850893"/>
            <a:ext cx="3940968" cy="587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36"/>
              </a:lnSpc>
            </a:pPr>
            <a:r>
              <a:rPr lang="en-US" sz="4200" dirty="0" err="1">
                <a:solidFill>
                  <a:srgbClr val="000000"/>
                </a:solidFill>
                <a:cs typeface="Droid Arabic Naskh"/>
              </a:rPr>
              <a:t>تدرب</a:t>
            </a:r>
            <a:r>
              <a:rPr lang="en-US" sz="42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cs typeface="Droid Arabic Naskh"/>
              </a:rPr>
              <a:t>على</a:t>
            </a:r>
            <a:r>
              <a:rPr lang="en-US" sz="42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cs typeface="Droid Arabic Naskh"/>
              </a:rPr>
              <a:t>القفز</a:t>
            </a:r>
            <a:endParaRPr lang="en-US" sz="4200" dirty="0">
              <a:solidFill>
                <a:srgbClr val="000000"/>
              </a:solidFill>
              <a:cs typeface="Droid Arabic Naskh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773908" y="2605088"/>
            <a:ext cx="3940968" cy="2417487"/>
          </a:xfrm>
          <a:custGeom>
            <a:avLst/>
            <a:gdLst/>
            <a:ahLst/>
            <a:cxnLst/>
            <a:rect l="l" t="t" r="r" b="b"/>
            <a:pathLst>
              <a:path w="3940968" h="2417487">
                <a:moveTo>
                  <a:pt x="0" y="0"/>
                </a:moveTo>
                <a:lnTo>
                  <a:pt x="3940968" y="0"/>
                </a:lnTo>
                <a:lnTo>
                  <a:pt x="3940968" y="2417486"/>
                </a:lnTo>
                <a:lnTo>
                  <a:pt x="0" y="241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0" name="Freeform 10"/>
          <p:cNvSpPr/>
          <p:nvPr/>
        </p:nvSpPr>
        <p:spPr>
          <a:xfrm>
            <a:off x="5041107" y="2605088"/>
            <a:ext cx="3940968" cy="2417487"/>
          </a:xfrm>
          <a:custGeom>
            <a:avLst/>
            <a:gdLst/>
            <a:ahLst/>
            <a:cxnLst/>
            <a:rect l="l" t="t" r="r" b="b"/>
            <a:pathLst>
              <a:path w="3940968" h="2417487">
                <a:moveTo>
                  <a:pt x="0" y="0"/>
                </a:moveTo>
                <a:lnTo>
                  <a:pt x="3940968" y="0"/>
                </a:lnTo>
                <a:lnTo>
                  <a:pt x="3940968" y="2417486"/>
                </a:lnTo>
                <a:lnTo>
                  <a:pt x="0" y="2417486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1" name="Freeform 11"/>
          <p:cNvSpPr/>
          <p:nvPr/>
        </p:nvSpPr>
        <p:spPr>
          <a:xfrm>
            <a:off x="9310689" y="2605088"/>
            <a:ext cx="3940968" cy="2417487"/>
          </a:xfrm>
          <a:custGeom>
            <a:avLst/>
            <a:gdLst/>
            <a:ahLst/>
            <a:cxnLst/>
            <a:rect l="l" t="t" r="r" b="b"/>
            <a:pathLst>
              <a:path w="3940968" h="2417487">
                <a:moveTo>
                  <a:pt x="0" y="0"/>
                </a:moveTo>
                <a:lnTo>
                  <a:pt x="3940968" y="0"/>
                </a:lnTo>
                <a:lnTo>
                  <a:pt x="3940968" y="2417486"/>
                </a:lnTo>
                <a:lnTo>
                  <a:pt x="0" y="241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2" name="Freeform 12"/>
          <p:cNvSpPr/>
          <p:nvPr/>
        </p:nvSpPr>
        <p:spPr>
          <a:xfrm>
            <a:off x="13570744" y="2605088"/>
            <a:ext cx="3940968" cy="2417487"/>
          </a:xfrm>
          <a:custGeom>
            <a:avLst/>
            <a:gdLst/>
            <a:ahLst/>
            <a:cxnLst/>
            <a:rect l="l" t="t" r="r" b="b"/>
            <a:pathLst>
              <a:path w="3940968" h="2417487">
                <a:moveTo>
                  <a:pt x="0" y="0"/>
                </a:moveTo>
                <a:lnTo>
                  <a:pt x="3940968" y="0"/>
                </a:lnTo>
                <a:lnTo>
                  <a:pt x="3940968" y="2417486"/>
                </a:lnTo>
                <a:lnTo>
                  <a:pt x="0" y="2417486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517" r="-517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3" name="Freeform 13"/>
          <p:cNvSpPr/>
          <p:nvPr/>
        </p:nvSpPr>
        <p:spPr>
          <a:xfrm>
            <a:off x="388443" y="9211857"/>
            <a:ext cx="2690338" cy="735724"/>
          </a:xfrm>
          <a:custGeom>
            <a:avLst/>
            <a:gdLst/>
            <a:ahLst/>
            <a:cxnLst/>
            <a:rect l="l" t="t" r="r" b="b"/>
            <a:pathLst>
              <a:path w="2690338" h="735724">
                <a:moveTo>
                  <a:pt x="0" y="0"/>
                </a:moveTo>
                <a:lnTo>
                  <a:pt x="2690339" y="0"/>
                </a:lnTo>
                <a:lnTo>
                  <a:pt x="2690339" y="735725"/>
                </a:lnTo>
                <a:lnTo>
                  <a:pt x="0" y="73572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050" y="-71438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TextBox 3"/>
          <p:cNvSpPr txBox="1"/>
          <p:nvPr/>
        </p:nvSpPr>
        <p:spPr>
          <a:xfrm>
            <a:off x="773907" y="358094"/>
            <a:ext cx="16740189" cy="929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128"/>
              </a:lnSpc>
            </a:pPr>
            <a:r>
              <a:rPr lang="en-US" sz="6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الدروس</a:t>
            </a:r>
            <a:r>
              <a:rPr lang="en-US" sz="66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14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041107" y="6181021"/>
            <a:ext cx="3940968" cy="587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36"/>
              </a:lnSpc>
            </a:pPr>
            <a:r>
              <a:rPr lang="en-US" sz="4200">
                <a:solidFill>
                  <a:srgbClr val="000000"/>
                </a:solidFill>
                <a:cs typeface="Droid Arabic Naskh"/>
              </a:rPr>
              <a:t>تدرب على وضع الكتل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310689" y="7091321"/>
            <a:ext cx="3940968" cy="587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36"/>
              </a:lnSpc>
            </a:pPr>
            <a:r>
              <a:rPr lang="en-US" sz="4200">
                <a:solidFill>
                  <a:srgbClr val="000000"/>
                </a:solidFill>
                <a:cs typeface="Droid Arabic Naskh"/>
              </a:rPr>
              <a:t>تدرب على كسر الكتل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3641650" y="6181021"/>
            <a:ext cx="3940968" cy="587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36"/>
              </a:lnSpc>
            </a:pPr>
            <a:r>
              <a:rPr lang="en-US" sz="4200">
                <a:solidFill>
                  <a:srgbClr val="000000"/>
                </a:solidFill>
                <a:cs typeface="Droid Arabic Naskh"/>
              </a:rPr>
              <a:t>اضغط الزر</a:t>
            </a:r>
          </a:p>
        </p:txBody>
      </p:sp>
      <p:sp>
        <p:nvSpPr>
          <p:cNvPr id="8" name="Freeform 8"/>
          <p:cNvSpPr/>
          <p:nvPr/>
        </p:nvSpPr>
        <p:spPr>
          <a:xfrm>
            <a:off x="773908" y="2605088"/>
            <a:ext cx="3940968" cy="2417487"/>
          </a:xfrm>
          <a:custGeom>
            <a:avLst/>
            <a:gdLst/>
            <a:ahLst/>
            <a:cxnLst/>
            <a:rect l="l" t="t" r="r" b="b"/>
            <a:pathLst>
              <a:path w="3940968" h="2417487">
                <a:moveTo>
                  <a:pt x="0" y="0"/>
                </a:moveTo>
                <a:lnTo>
                  <a:pt x="3940968" y="0"/>
                </a:lnTo>
                <a:lnTo>
                  <a:pt x="3940968" y="2417486"/>
                </a:lnTo>
                <a:lnTo>
                  <a:pt x="0" y="2417486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266" r="-267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9" name="Freeform 9"/>
          <p:cNvSpPr/>
          <p:nvPr/>
        </p:nvSpPr>
        <p:spPr>
          <a:xfrm>
            <a:off x="5041107" y="2605088"/>
            <a:ext cx="3940968" cy="2417487"/>
          </a:xfrm>
          <a:custGeom>
            <a:avLst/>
            <a:gdLst/>
            <a:ahLst/>
            <a:cxnLst/>
            <a:rect l="l" t="t" r="r" b="b"/>
            <a:pathLst>
              <a:path w="3940968" h="2417487">
                <a:moveTo>
                  <a:pt x="0" y="0"/>
                </a:moveTo>
                <a:lnTo>
                  <a:pt x="3940968" y="0"/>
                </a:lnTo>
                <a:lnTo>
                  <a:pt x="3940968" y="2417486"/>
                </a:lnTo>
                <a:lnTo>
                  <a:pt x="0" y="2417486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0" name="Freeform 10"/>
          <p:cNvSpPr/>
          <p:nvPr/>
        </p:nvSpPr>
        <p:spPr>
          <a:xfrm>
            <a:off x="9310689" y="2605088"/>
            <a:ext cx="3940968" cy="2417487"/>
          </a:xfrm>
          <a:custGeom>
            <a:avLst/>
            <a:gdLst/>
            <a:ahLst/>
            <a:cxnLst/>
            <a:rect l="l" t="t" r="r" b="b"/>
            <a:pathLst>
              <a:path w="3940968" h="2417487">
                <a:moveTo>
                  <a:pt x="0" y="0"/>
                </a:moveTo>
                <a:lnTo>
                  <a:pt x="3940968" y="0"/>
                </a:lnTo>
                <a:lnTo>
                  <a:pt x="3940968" y="2417486"/>
                </a:lnTo>
                <a:lnTo>
                  <a:pt x="0" y="2417486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1" name="Freeform 11"/>
          <p:cNvSpPr/>
          <p:nvPr/>
        </p:nvSpPr>
        <p:spPr>
          <a:xfrm>
            <a:off x="13570744" y="2605088"/>
            <a:ext cx="3940968" cy="2417487"/>
          </a:xfrm>
          <a:custGeom>
            <a:avLst/>
            <a:gdLst/>
            <a:ahLst/>
            <a:cxnLst/>
            <a:rect l="l" t="t" r="r" b="b"/>
            <a:pathLst>
              <a:path w="3940968" h="2417487">
                <a:moveTo>
                  <a:pt x="0" y="0"/>
                </a:moveTo>
                <a:lnTo>
                  <a:pt x="3940968" y="0"/>
                </a:lnTo>
                <a:lnTo>
                  <a:pt x="3940968" y="2417486"/>
                </a:lnTo>
                <a:lnTo>
                  <a:pt x="0" y="2417486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266" r="-267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2" name="Freeform 12"/>
          <p:cNvSpPr/>
          <p:nvPr/>
        </p:nvSpPr>
        <p:spPr>
          <a:xfrm>
            <a:off x="178778" y="9211857"/>
            <a:ext cx="2690338" cy="735724"/>
          </a:xfrm>
          <a:custGeom>
            <a:avLst/>
            <a:gdLst/>
            <a:ahLst/>
            <a:cxnLst/>
            <a:rect l="l" t="t" r="r" b="b"/>
            <a:pathLst>
              <a:path w="2690338" h="735724">
                <a:moveTo>
                  <a:pt x="0" y="0"/>
                </a:moveTo>
                <a:lnTo>
                  <a:pt x="2690338" y="0"/>
                </a:lnTo>
                <a:lnTo>
                  <a:pt x="2690338" y="735725"/>
                </a:lnTo>
                <a:lnTo>
                  <a:pt x="0" y="73572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3" name="TextBox 13"/>
          <p:cNvSpPr txBox="1"/>
          <p:nvPr/>
        </p:nvSpPr>
        <p:spPr>
          <a:xfrm>
            <a:off x="785814" y="7100649"/>
            <a:ext cx="3940968" cy="594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36"/>
              </a:lnSpc>
            </a:pP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التفاعل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مع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4" name="TextBox 4"/>
          <p:cNvSpPr txBox="1"/>
          <p:nvPr/>
        </p:nvSpPr>
        <p:spPr>
          <a:xfrm>
            <a:off x="10820400" y="587034"/>
            <a:ext cx="16740189" cy="8560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80"/>
              </a:lnSpc>
            </a:pPr>
            <a:r>
              <a:rPr lang="en-US" sz="6000" dirty="0" err="1">
                <a:solidFill>
                  <a:srgbClr val="FFFFFF"/>
                </a:solidFill>
                <a:latin typeface="Droid Arabic Naskh"/>
                <a:cs typeface="Droid Arabic Naskh"/>
              </a:rPr>
              <a:t>بناء</a:t>
            </a:r>
            <a:r>
              <a:rPr lang="en-US" sz="6000" dirty="0">
                <a:solidFill>
                  <a:srgbClr val="FFFFFF"/>
                </a:solidFill>
                <a:latin typeface="Droid Arabic Naskh"/>
                <a:cs typeface="Droid Arabic Naskh"/>
              </a:rPr>
              <a:t> </a:t>
            </a:r>
            <a:r>
              <a:rPr lang="en-US" sz="6000" dirty="0" err="1">
                <a:solidFill>
                  <a:srgbClr val="FFFFFF"/>
                </a:solidFill>
                <a:latin typeface="Droid Arabic Naskh"/>
                <a:cs typeface="Droid Arabic Naskh"/>
              </a:rPr>
              <a:t>جسر</a:t>
            </a:r>
            <a:r>
              <a:rPr lang="en-US" sz="6000" dirty="0">
                <a:solidFill>
                  <a:srgbClr val="FFFFFF"/>
                </a:solidFill>
                <a:latin typeface="Droid Arabic Naskh"/>
                <a:cs typeface="Droid Arabic Naskh"/>
              </a:rPr>
              <a:t>  </a:t>
            </a:r>
            <a:r>
              <a:rPr lang="en-US" sz="6000" dirty="0" err="1">
                <a:solidFill>
                  <a:srgbClr val="FFFFFF"/>
                </a:solidFill>
                <a:latin typeface="Droid Arabic Naskh"/>
                <a:cs typeface="Droid Arabic Naskh"/>
              </a:rPr>
              <a:t>العمود</a:t>
            </a:r>
            <a:r>
              <a:rPr lang="en-US" sz="6000" dirty="0">
                <a:solidFill>
                  <a:srgbClr val="FFFFFF"/>
                </a:solidFill>
                <a:latin typeface="Droid Arabic Naskh"/>
                <a:cs typeface="Droid Arabic Naskh"/>
              </a:rPr>
              <a:t> 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13281" y="2127097"/>
            <a:ext cx="8208169" cy="25648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</a:pP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لبدء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رحلتك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،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ستحتاج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إلى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بناء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جسر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للوصول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إلى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دليل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الذكاء الاصطناعي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الأول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الخاص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بك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سوف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تقوم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ببناء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جسر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يدويًا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باستخدام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الكتل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المتوفرة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لك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في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المخزون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الخاص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بك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15</a:t>
            </a:r>
          </a:p>
        </p:txBody>
      </p:sp>
      <p:sp>
        <p:nvSpPr>
          <p:cNvPr id="7" name="Freeform 7"/>
          <p:cNvSpPr/>
          <p:nvPr/>
        </p:nvSpPr>
        <p:spPr>
          <a:xfrm>
            <a:off x="9305925" y="2605088"/>
            <a:ext cx="8208169" cy="6534150"/>
          </a:xfrm>
          <a:custGeom>
            <a:avLst/>
            <a:gdLst/>
            <a:ahLst/>
            <a:cxnLst/>
            <a:rect l="l" t="t" r="r" b="b"/>
            <a:pathLst>
              <a:path w="8208169" h="6534150">
                <a:moveTo>
                  <a:pt x="0" y="0"/>
                </a:moveTo>
                <a:lnTo>
                  <a:pt x="8208169" y="0"/>
                </a:lnTo>
                <a:lnTo>
                  <a:pt x="8208169" y="6534150"/>
                </a:lnTo>
                <a:lnTo>
                  <a:pt x="0" y="6534150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8" name="Freeform 8"/>
          <p:cNvSpPr/>
          <p:nvPr/>
        </p:nvSpPr>
        <p:spPr>
          <a:xfrm>
            <a:off x="2618218" y="5541744"/>
            <a:ext cx="4519540" cy="3597494"/>
          </a:xfrm>
          <a:custGeom>
            <a:avLst/>
            <a:gdLst/>
            <a:ahLst/>
            <a:cxnLst/>
            <a:rect l="l" t="t" r="r" b="b"/>
            <a:pathLst>
              <a:path w="4519540" h="3597494">
                <a:moveTo>
                  <a:pt x="0" y="0"/>
                </a:moveTo>
                <a:lnTo>
                  <a:pt x="4519541" y="0"/>
                </a:lnTo>
                <a:lnTo>
                  <a:pt x="4519541" y="3597494"/>
                </a:lnTo>
                <a:lnTo>
                  <a:pt x="0" y="359749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9" name="Freeform 9"/>
          <p:cNvSpPr/>
          <p:nvPr/>
        </p:nvSpPr>
        <p:spPr>
          <a:xfrm>
            <a:off x="131803" y="9211857"/>
            <a:ext cx="2690338" cy="735725"/>
          </a:xfrm>
          <a:custGeom>
            <a:avLst/>
            <a:gdLst/>
            <a:ahLst/>
            <a:cxnLst/>
            <a:rect l="l" t="t" r="r" b="b"/>
            <a:pathLst>
              <a:path w="2690338" h="735725">
                <a:moveTo>
                  <a:pt x="0" y="0"/>
                </a:moveTo>
                <a:lnTo>
                  <a:pt x="2690338" y="0"/>
                </a:lnTo>
                <a:lnTo>
                  <a:pt x="2690338" y="735725"/>
                </a:lnTo>
                <a:lnTo>
                  <a:pt x="0" y="73572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TextBox 3"/>
          <p:cNvSpPr txBox="1"/>
          <p:nvPr/>
        </p:nvSpPr>
        <p:spPr>
          <a:xfrm>
            <a:off x="-4636926" y="448301"/>
            <a:ext cx="16740189" cy="834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80"/>
              </a:lnSpc>
            </a:pPr>
            <a:r>
              <a:rPr lang="en-US" sz="6000">
                <a:solidFill>
                  <a:srgbClr val="000000"/>
                </a:solidFill>
                <a:cs typeface="Droid Arabic Naskh"/>
              </a:rPr>
              <a:t>العدالة والشمولية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73906" y="1914906"/>
            <a:ext cx="16740188" cy="2500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68"/>
              </a:lnSpc>
            </a:pP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لقد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قمت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بإنشاء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الذكاء الاصطناعي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لتقديم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الغداء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تلقائيًا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لزملائك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في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المدرسة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 الذكاء الاصطناعي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مبرمج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للبحث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عن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الأفراد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ومع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ذلك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،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يقوم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الذكاء الاصطناعي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بمسح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الأفراد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على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ارتفاع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معين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فقط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وهذا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يسبب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مشكلة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؛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نحن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بحاجة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إلى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تغيير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الذكاء الاصطناعي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ليكون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عادلاً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وشاملاً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16</a:t>
            </a:r>
          </a:p>
        </p:txBody>
      </p:sp>
      <p:sp>
        <p:nvSpPr>
          <p:cNvPr id="6" name="Freeform 6"/>
          <p:cNvSpPr/>
          <p:nvPr/>
        </p:nvSpPr>
        <p:spPr>
          <a:xfrm>
            <a:off x="149707" y="9211857"/>
            <a:ext cx="2690338" cy="735725"/>
          </a:xfrm>
          <a:custGeom>
            <a:avLst/>
            <a:gdLst/>
            <a:ahLst/>
            <a:cxnLst/>
            <a:rect l="l" t="t" r="r" b="b"/>
            <a:pathLst>
              <a:path w="2690338" h="735725">
                <a:moveTo>
                  <a:pt x="0" y="0"/>
                </a:moveTo>
                <a:lnTo>
                  <a:pt x="2690338" y="0"/>
                </a:lnTo>
                <a:lnTo>
                  <a:pt x="2690338" y="735725"/>
                </a:lnTo>
                <a:lnTo>
                  <a:pt x="0" y="73572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7" name="Freeform 7"/>
          <p:cNvSpPr/>
          <p:nvPr/>
        </p:nvSpPr>
        <p:spPr>
          <a:xfrm>
            <a:off x="5944444" y="5490238"/>
            <a:ext cx="6698526" cy="4030566"/>
          </a:xfrm>
          <a:custGeom>
            <a:avLst/>
            <a:gdLst/>
            <a:ahLst/>
            <a:cxnLst/>
            <a:rect l="l" t="t" r="r" b="b"/>
            <a:pathLst>
              <a:path w="6698526" h="4030566">
                <a:moveTo>
                  <a:pt x="0" y="0"/>
                </a:moveTo>
                <a:lnTo>
                  <a:pt x="6698526" y="0"/>
                </a:lnTo>
                <a:lnTo>
                  <a:pt x="6698526" y="4030566"/>
                </a:lnTo>
                <a:lnTo>
                  <a:pt x="0" y="403056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9172575"/>
          </a:xfrm>
          <a:custGeom>
            <a:avLst/>
            <a:gdLst/>
            <a:ahLst/>
            <a:cxnLst/>
            <a:rect l="l" t="t" r="r" b="b"/>
            <a:pathLst>
              <a:path w="18288000" h="9172575">
                <a:moveTo>
                  <a:pt x="0" y="0"/>
                </a:moveTo>
                <a:lnTo>
                  <a:pt x="18288000" y="0"/>
                </a:lnTo>
                <a:lnTo>
                  <a:pt x="18288000" y="9172575"/>
                </a:lnTo>
                <a:lnTo>
                  <a:pt x="0" y="91725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4" name="TextBox 4"/>
          <p:cNvSpPr txBox="1"/>
          <p:nvPr/>
        </p:nvSpPr>
        <p:spPr>
          <a:xfrm>
            <a:off x="1246908" y="4240485"/>
            <a:ext cx="11130744" cy="10496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559"/>
              </a:lnSpc>
            </a:pPr>
            <a:r>
              <a:rPr lang="en-US" sz="9000">
                <a:solidFill>
                  <a:srgbClr val="FFFFFF"/>
                </a:solidFill>
                <a:cs typeface="Droid Arabic Naskh"/>
              </a:rPr>
              <a:t>نظرة عامة على النشاط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246908" y="5778858"/>
            <a:ext cx="9084364" cy="6789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44"/>
              </a:lnSpc>
            </a:pPr>
            <a:r>
              <a:rPr lang="en-US" sz="4200" dirty="0" err="1">
                <a:solidFill>
                  <a:srgbClr val="FFFFFF"/>
                </a:solidFill>
                <a:cs typeface="Droid Arabic Naskh"/>
              </a:rPr>
              <a:t>مبادئ</a:t>
            </a:r>
            <a:r>
              <a:rPr lang="en-US" sz="4200" dirty="0">
                <a:solidFill>
                  <a:srgbClr val="FFFFFF"/>
                </a:solidFill>
                <a:cs typeface="Droid Arabic Naskh"/>
              </a:rPr>
              <a:t> الذكاء الاصطناعي </a:t>
            </a:r>
            <a:r>
              <a:rPr lang="en-US" sz="4200" dirty="0" err="1">
                <a:solidFill>
                  <a:srgbClr val="FFFFFF"/>
                </a:solidFill>
                <a:cs typeface="Droid Arabic Naskh"/>
              </a:rPr>
              <a:t>المسؤول</a:t>
            </a:r>
            <a:endParaRPr lang="en-US" sz="4200" dirty="0">
              <a:solidFill>
                <a:srgbClr val="FFFFFF"/>
              </a:solidFill>
              <a:cs typeface="Droid Arabic Naskh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17</a:t>
            </a:r>
          </a:p>
        </p:txBody>
      </p:sp>
      <p:sp>
        <p:nvSpPr>
          <p:cNvPr id="7" name="Freeform 7"/>
          <p:cNvSpPr/>
          <p:nvPr/>
        </p:nvSpPr>
        <p:spPr>
          <a:xfrm>
            <a:off x="345670" y="9258300"/>
            <a:ext cx="2690338" cy="735725"/>
          </a:xfrm>
          <a:custGeom>
            <a:avLst/>
            <a:gdLst/>
            <a:ahLst/>
            <a:cxnLst/>
            <a:rect l="l" t="t" r="r" b="b"/>
            <a:pathLst>
              <a:path w="2690338" h="735725">
                <a:moveTo>
                  <a:pt x="0" y="0"/>
                </a:moveTo>
                <a:lnTo>
                  <a:pt x="2690338" y="0"/>
                </a:lnTo>
                <a:lnTo>
                  <a:pt x="2690338" y="735724"/>
                </a:lnTo>
                <a:lnTo>
                  <a:pt x="0" y="73572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4762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TextBox 3"/>
          <p:cNvSpPr txBox="1"/>
          <p:nvPr/>
        </p:nvSpPr>
        <p:spPr>
          <a:xfrm>
            <a:off x="773907" y="405528"/>
            <a:ext cx="16740189" cy="834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80"/>
              </a:lnSpc>
            </a:pPr>
            <a:r>
              <a:rPr lang="en-US" sz="6000">
                <a:solidFill>
                  <a:srgbClr val="000000"/>
                </a:solidFill>
                <a:cs typeface="Droid Arabic Naskh"/>
              </a:rPr>
              <a:t>الأنشطة المتبقية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257548" y="2586039"/>
            <a:ext cx="5341143" cy="14362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80048" lvl="1" indent="-190024" algn="l">
              <a:lnSpc>
                <a:spcPts val="2772"/>
              </a:lnSpc>
              <a:buFont typeface="Arial"/>
              <a:buChar char="•"/>
            </a:pPr>
            <a:r>
              <a:rPr lang="en-US" sz="2100" dirty="0">
                <a:solidFill>
                  <a:srgbClr val="000000"/>
                </a:solidFill>
                <a:cs typeface="Droid Arabic Naskh Bold"/>
              </a:rPr>
              <a:t>قم </a:t>
            </a: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ببناء</a:t>
            </a:r>
            <a:r>
              <a:rPr lang="en-US" sz="2100" dirty="0">
                <a:solidFill>
                  <a:srgbClr val="000000"/>
                </a:solidFill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جسر</a:t>
            </a:r>
            <a:r>
              <a:rPr lang="en-US" sz="2100" dirty="0">
                <a:solidFill>
                  <a:srgbClr val="000000"/>
                </a:solidFill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باستخدام</a:t>
            </a:r>
            <a:r>
              <a:rPr lang="en-US" sz="2100" dirty="0">
                <a:solidFill>
                  <a:srgbClr val="000000"/>
                </a:solidFill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الكود</a:t>
            </a:r>
            <a:endParaRPr lang="en-US" sz="2100" dirty="0">
              <a:solidFill>
                <a:srgbClr val="000000"/>
              </a:solidFill>
              <a:cs typeface="Droid Arabic Naskh Bold"/>
            </a:endParaRPr>
          </a:p>
          <a:p>
            <a:pPr marL="380048" lvl="1" indent="-190024" algn="l">
              <a:lnSpc>
                <a:spcPts val="2772"/>
              </a:lnSpc>
              <a:buFont typeface="Arial"/>
              <a:buChar char="•"/>
            </a:pP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للمتابعة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،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سوف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تقوم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ببناء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جسر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آخر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إلى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العمود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التالي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ومع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ذلك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،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ستستخدم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التعليمات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البرمجية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لبناء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الجسر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الخاص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بك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هذه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المرة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18</a:t>
            </a:r>
          </a:p>
        </p:txBody>
      </p:sp>
      <p:sp>
        <p:nvSpPr>
          <p:cNvPr id="6" name="Freeform 6"/>
          <p:cNvSpPr/>
          <p:nvPr/>
        </p:nvSpPr>
        <p:spPr>
          <a:xfrm>
            <a:off x="773907" y="2605088"/>
            <a:ext cx="2483641" cy="2059995"/>
          </a:xfrm>
          <a:custGeom>
            <a:avLst/>
            <a:gdLst/>
            <a:ahLst/>
            <a:cxnLst/>
            <a:rect l="l" t="t" r="r" b="b"/>
            <a:pathLst>
              <a:path w="2483641" h="2059995">
                <a:moveTo>
                  <a:pt x="0" y="0"/>
                </a:moveTo>
                <a:lnTo>
                  <a:pt x="2483641" y="0"/>
                </a:lnTo>
                <a:lnTo>
                  <a:pt x="2483641" y="2059994"/>
                </a:lnTo>
                <a:lnTo>
                  <a:pt x="0" y="2059994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7" name="Freeform 7"/>
          <p:cNvSpPr/>
          <p:nvPr/>
        </p:nvSpPr>
        <p:spPr>
          <a:xfrm>
            <a:off x="773907" y="5044401"/>
            <a:ext cx="2483641" cy="2059995"/>
          </a:xfrm>
          <a:custGeom>
            <a:avLst/>
            <a:gdLst/>
            <a:ahLst/>
            <a:cxnLst/>
            <a:rect l="l" t="t" r="r" b="b"/>
            <a:pathLst>
              <a:path w="2483641" h="2059995">
                <a:moveTo>
                  <a:pt x="0" y="0"/>
                </a:moveTo>
                <a:lnTo>
                  <a:pt x="2483641" y="0"/>
                </a:lnTo>
                <a:lnTo>
                  <a:pt x="2483641" y="2059995"/>
                </a:lnTo>
                <a:lnTo>
                  <a:pt x="0" y="2059995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8" name="Freeform 8"/>
          <p:cNvSpPr/>
          <p:nvPr/>
        </p:nvSpPr>
        <p:spPr>
          <a:xfrm>
            <a:off x="773907" y="7404474"/>
            <a:ext cx="2483641" cy="2059995"/>
          </a:xfrm>
          <a:custGeom>
            <a:avLst/>
            <a:gdLst/>
            <a:ahLst/>
            <a:cxnLst/>
            <a:rect l="l" t="t" r="r" b="b"/>
            <a:pathLst>
              <a:path w="2483641" h="2059995">
                <a:moveTo>
                  <a:pt x="0" y="0"/>
                </a:moveTo>
                <a:lnTo>
                  <a:pt x="2483641" y="0"/>
                </a:lnTo>
                <a:lnTo>
                  <a:pt x="2483641" y="2059995"/>
                </a:lnTo>
                <a:lnTo>
                  <a:pt x="0" y="2059995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9" name="TextBox 9"/>
          <p:cNvSpPr txBox="1"/>
          <p:nvPr/>
        </p:nvSpPr>
        <p:spPr>
          <a:xfrm>
            <a:off x="3403797" y="4927494"/>
            <a:ext cx="5340600" cy="17312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80048" lvl="1" indent="-190024" algn="l">
              <a:lnSpc>
                <a:spcPts val="2709"/>
              </a:lnSpc>
              <a:buFont typeface="Arial"/>
              <a:buChar char="•"/>
            </a:pP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جزازة</a:t>
            </a:r>
            <a:r>
              <a:rPr lang="en-US" sz="2100" dirty="0">
                <a:solidFill>
                  <a:srgbClr val="000000"/>
                </a:solidFill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العشب</a:t>
            </a:r>
            <a:r>
              <a:rPr lang="en-US" sz="2100" dirty="0">
                <a:solidFill>
                  <a:srgbClr val="000000"/>
                </a:solidFill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الذكية</a:t>
            </a:r>
            <a:endParaRPr lang="en-US" sz="2100" dirty="0">
              <a:solidFill>
                <a:srgbClr val="000000"/>
              </a:solidFill>
              <a:cs typeface="Droid Arabic Naskh Bold"/>
            </a:endParaRPr>
          </a:p>
          <a:p>
            <a:pPr marL="380048" lvl="1" indent="-190024" algn="l">
              <a:lnSpc>
                <a:spcPts val="2709"/>
              </a:lnSpc>
              <a:buFont typeface="Arial"/>
              <a:buChar char="•"/>
            </a:pP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لقد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صنعت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ذكاءً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اصطناعيًا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لجزّ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حديقتك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تلقائيًا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ستحتاج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إلى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تغيير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الكود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الحالي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حتى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تقوم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ماكينة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تهذيب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الحشائش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بفحص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المنطقة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بحثًا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عن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رؤوس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الرشاشات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وتجنب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التسبب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في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المزيد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من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الضرر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617664" y="7459491"/>
            <a:ext cx="5340600" cy="1308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80048" lvl="1" indent="-190024" algn="l">
              <a:lnSpc>
                <a:spcPts val="3444"/>
              </a:lnSpc>
              <a:buFont typeface="Arial"/>
              <a:buChar char="•"/>
            </a:pPr>
            <a:r>
              <a:rPr lang="en-US" sz="2100" dirty="0">
                <a:solidFill>
                  <a:srgbClr val="000000"/>
                </a:solidFill>
                <a:cs typeface="Droid Arabic Naskh Bold"/>
              </a:rPr>
              <a:t>قم </a:t>
            </a: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ببناء</a:t>
            </a:r>
            <a:r>
              <a:rPr lang="en-US" sz="2100" dirty="0">
                <a:solidFill>
                  <a:srgbClr val="000000"/>
                </a:solidFill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جسر</a:t>
            </a:r>
            <a:r>
              <a:rPr lang="en-US" sz="2100" dirty="0">
                <a:solidFill>
                  <a:srgbClr val="000000"/>
                </a:solidFill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باستخدام</a:t>
            </a:r>
            <a:r>
              <a:rPr lang="en-US" sz="2100" dirty="0">
                <a:solidFill>
                  <a:srgbClr val="000000"/>
                </a:solidFill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التعليمات</a:t>
            </a:r>
            <a:r>
              <a:rPr lang="en-US" sz="2100" dirty="0">
                <a:solidFill>
                  <a:srgbClr val="000000"/>
                </a:solidFill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البرمجية</a:t>
            </a:r>
            <a:r>
              <a:rPr lang="en-US" sz="2100" dirty="0">
                <a:solidFill>
                  <a:srgbClr val="000000"/>
                </a:solidFill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المتقدمة</a:t>
            </a:r>
            <a:endParaRPr lang="en-US" sz="2100" dirty="0">
              <a:solidFill>
                <a:srgbClr val="000000"/>
              </a:solidFill>
              <a:cs typeface="Droid Arabic Naskh Bold"/>
            </a:endParaRPr>
          </a:p>
          <a:p>
            <a:pPr marL="380048" lvl="1" indent="-190024" algn="l">
              <a:lnSpc>
                <a:spcPts val="3444"/>
              </a:lnSpc>
              <a:buFont typeface="Arial"/>
              <a:buChar char="•"/>
            </a:pP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ستستخدم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رمزًا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متقدمًا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لبناء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الجسر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الخاص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بك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إلى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العمود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التالي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</a:p>
        </p:txBody>
      </p:sp>
      <p:sp>
        <p:nvSpPr>
          <p:cNvPr id="11" name="Freeform 11"/>
          <p:cNvSpPr/>
          <p:nvPr/>
        </p:nvSpPr>
        <p:spPr>
          <a:xfrm>
            <a:off x="9310476" y="2605089"/>
            <a:ext cx="2483641" cy="2059995"/>
          </a:xfrm>
          <a:custGeom>
            <a:avLst/>
            <a:gdLst/>
            <a:ahLst/>
            <a:cxnLst/>
            <a:rect l="l" t="t" r="r" b="b"/>
            <a:pathLst>
              <a:path w="2483641" h="2059995">
                <a:moveTo>
                  <a:pt x="0" y="0"/>
                </a:moveTo>
                <a:lnTo>
                  <a:pt x="2483642" y="0"/>
                </a:lnTo>
                <a:lnTo>
                  <a:pt x="2483642" y="2059995"/>
                </a:lnTo>
                <a:lnTo>
                  <a:pt x="0" y="2059995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2" name="Freeform 12"/>
          <p:cNvSpPr/>
          <p:nvPr/>
        </p:nvSpPr>
        <p:spPr>
          <a:xfrm>
            <a:off x="9310476" y="5004302"/>
            <a:ext cx="2483641" cy="2059995"/>
          </a:xfrm>
          <a:custGeom>
            <a:avLst/>
            <a:gdLst/>
            <a:ahLst/>
            <a:cxnLst/>
            <a:rect l="l" t="t" r="r" b="b"/>
            <a:pathLst>
              <a:path w="2483641" h="2059995">
                <a:moveTo>
                  <a:pt x="0" y="0"/>
                </a:moveTo>
                <a:lnTo>
                  <a:pt x="2483642" y="0"/>
                </a:lnTo>
                <a:lnTo>
                  <a:pt x="2483642" y="2059994"/>
                </a:lnTo>
                <a:lnTo>
                  <a:pt x="0" y="2059994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3" name="Freeform 13"/>
          <p:cNvSpPr/>
          <p:nvPr/>
        </p:nvSpPr>
        <p:spPr>
          <a:xfrm>
            <a:off x="9310476" y="7404472"/>
            <a:ext cx="2483641" cy="2059995"/>
          </a:xfrm>
          <a:custGeom>
            <a:avLst/>
            <a:gdLst/>
            <a:ahLst/>
            <a:cxnLst/>
            <a:rect l="l" t="t" r="r" b="b"/>
            <a:pathLst>
              <a:path w="2483641" h="2059995">
                <a:moveTo>
                  <a:pt x="0" y="0"/>
                </a:moveTo>
                <a:lnTo>
                  <a:pt x="2483642" y="0"/>
                </a:lnTo>
                <a:lnTo>
                  <a:pt x="2483642" y="2059996"/>
                </a:lnTo>
                <a:lnTo>
                  <a:pt x="0" y="2059996"/>
                </a:lnTo>
                <a:lnTo>
                  <a:pt x="0" y="0"/>
                </a:lnTo>
                <a:close/>
              </a:path>
            </a:pathLst>
          </a:cu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4" name="TextBox 14"/>
          <p:cNvSpPr txBox="1"/>
          <p:nvPr/>
        </p:nvSpPr>
        <p:spPr>
          <a:xfrm>
            <a:off x="12170048" y="2566989"/>
            <a:ext cx="5340600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80048" lvl="1" indent="-190024" algn="l">
              <a:lnSpc>
                <a:spcPts val="2940"/>
              </a:lnSpc>
              <a:buFont typeface="Arial"/>
              <a:buChar char="•"/>
            </a:pP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جامع</a:t>
            </a:r>
            <a:r>
              <a:rPr lang="en-US" sz="2100" dirty="0">
                <a:solidFill>
                  <a:srgbClr val="000000"/>
                </a:solidFill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القمامة</a:t>
            </a:r>
            <a:endParaRPr lang="en-US" sz="2100" dirty="0">
              <a:solidFill>
                <a:srgbClr val="000000"/>
              </a:solidFill>
              <a:cs typeface="Droid Arabic Naskh Bold"/>
            </a:endParaRPr>
          </a:p>
          <a:p>
            <a:pPr marL="380048" lvl="1" indent="-190024" algn="l">
              <a:lnSpc>
                <a:spcPts val="2940"/>
              </a:lnSpc>
              <a:buFont typeface="Arial"/>
              <a:buChar char="•"/>
            </a:pP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لقد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صنعت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طيورًا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خاصة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تعمل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بالذكاء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الاصطناعي،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وتقوم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بجمع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القمامة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في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جميع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أنحاء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المدينة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وتطير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بها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إلى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مكب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النفايات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 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ومع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ذلك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،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هناك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القمامة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في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كل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مكان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2170048" y="4966202"/>
            <a:ext cx="5340600" cy="1859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80048" lvl="1" indent="-190024" algn="l">
              <a:lnSpc>
                <a:spcPts val="2940"/>
              </a:lnSpc>
              <a:buFont typeface="Arial"/>
              <a:buChar char="•"/>
            </a:pP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بناء</a:t>
            </a:r>
            <a:r>
              <a:rPr lang="en-US" sz="2100" dirty="0">
                <a:solidFill>
                  <a:srgbClr val="000000"/>
                </a:solidFill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جسر</a:t>
            </a:r>
            <a:r>
              <a:rPr lang="en-US" sz="2100" dirty="0">
                <a:solidFill>
                  <a:srgbClr val="000000"/>
                </a:solidFill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مع</a:t>
            </a:r>
            <a:r>
              <a:rPr lang="en-US" sz="2100" dirty="0">
                <a:solidFill>
                  <a:srgbClr val="000000"/>
                </a:solidFill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المطالبات</a:t>
            </a:r>
            <a:endParaRPr lang="en-US" sz="2100" dirty="0">
              <a:solidFill>
                <a:srgbClr val="000000"/>
              </a:solidFill>
              <a:cs typeface="Droid Arabic Naskh Bold"/>
            </a:endParaRPr>
          </a:p>
          <a:p>
            <a:pPr marL="380048" lvl="1" indent="-190024">
              <a:lnSpc>
                <a:spcPts val="2940"/>
              </a:lnSpc>
              <a:buFont typeface="Arial"/>
              <a:buChar char="•"/>
            </a:pP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يمكنك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إنشاء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جسر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عن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طريق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تحديد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موجه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تتيح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لك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المطالبة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إعطاء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التعليمات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إلى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الذكاء الاصطناعي 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سوف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يستجيب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الذكاء الاصطناعي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من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خلال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توليد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معلومات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بناءً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ما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طلبته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على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 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2170048" y="7356847"/>
            <a:ext cx="5340600" cy="1923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80048" lvl="1" indent="-190024" algn="l">
              <a:lnSpc>
                <a:spcPts val="3002"/>
              </a:lnSpc>
              <a:buFont typeface="Arial"/>
              <a:buChar char="•"/>
            </a:pP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الوصول</a:t>
            </a:r>
            <a:r>
              <a:rPr lang="en-US" sz="2100" dirty="0">
                <a:solidFill>
                  <a:srgbClr val="000000"/>
                </a:solidFill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إلى</a:t>
            </a:r>
            <a:r>
              <a:rPr lang="en-US" sz="2100" dirty="0">
                <a:solidFill>
                  <a:srgbClr val="000000"/>
                </a:solidFill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cs typeface="Droid Arabic Naskh Bold"/>
              </a:rPr>
              <a:t>الباب</a:t>
            </a:r>
            <a:endParaRPr lang="en-US" sz="2100" dirty="0">
              <a:solidFill>
                <a:srgbClr val="000000"/>
              </a:solidFill>
              <a:cs typeface="Droid Arabic Naskh Bold"/>
            </a:endParaRPr>
          </a:p>
          <a:p>
            <a:pPr marL="380048" lvl="1" indent="-190024" algn="l">
              <a:lnSpc>
                <a:spcPts val="3002"/>
              </a:lnSpc>
              <a:buFont typeface="Arial"/>
              <a:buChar char="•"/>
            </a:pP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لقد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صنعت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الأقفال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الذكية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الأكثر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أمانًا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في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السوق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،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والمعروفة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باسم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لسوء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الحظ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،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العميل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ليس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سعيدًا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جدًا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بالقفل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الذكي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الخاص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به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في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كل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مرة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يجلسون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فيها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لتناول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العشاء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،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يظهر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مندوبو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المبيعات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عند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</a:t>
            </a:r>
            <a:r>
              <a:rPr lang="en-US" sz="2100" dirty="0" err="1">
                <a:solidFill>
                  <a:srgbClr val="000000"/>
                </a:solidFill>
                <a:latin typeface="Droid Arabic Naskh Bold"/>
                <a:cs typeface="Droid Arabic Naskh Bold"/>
              </a:rPr>
              <a:t>بابهم</a:t>
            </a:r>
            <a:r>
              <a:rPr lang="en-US" sz="2100" dirty="0">
                <a:solidFill>
                  <a:srgbClr val="000000"/>
                </a:solidFill>
                <a:latin typeface="Droid Arabic Naskh Bold"/>
                <a:cs typeface="Droid Arabic Naskh Bold"/>
              </a:rPr>
              <a:t> 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TextBox 3"/>
          <p:cNvSpPr txBox="1"/>
          <p:nvPr/>
        </p:nvSpPr>
        <p:spPr>
          <a:xfrm>
            <a:off x="773907" y="405528"/>
            <a:ext cx="16740189" cy="834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80"/>
              </a:lnSpc>
            </a:pPr>
            <a:r>
              <a:rPr lang="en-US" sz="6000">
                <a:solidFill>
                  <a:srgbClr val="000000"/>
                </a:solidFill>
                <a:cs typeface="Droid Arabic Naskh"/>
              </a:rPr>
              <a:t>اختبر معلوماتك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36690" y="3406654"/>
            <a:ext cx="535680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88632" lvl="1" indent="-244316" algn="l">
              <a:lnSpc>
                <a:spcPts val="3779"/>
              </a:lnSpc>
              <a:buFont typeface="Arial"/>
              <a:buChar char="•"/>
            </a:pP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قم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بقيادة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السكوتر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إلى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النشاط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النهائي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19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196413" y="2355666"/>
            <a:ext cx="5356800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88632" lvl="1" indent="-244316" algn="l">
              <a:lnSpc>
                <a:spcPts val="4239"/>
              </a:lnSpc>
              <a:buFont typeface="Arial"/>
              <a:buChar char="•"/>
            </a:pP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قم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بتعليم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الذكاء الاصطناعي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ليكون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مسؤولاً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من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خلال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مطابقة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كل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مبدأ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من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مبادئ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الذكاء الاصطناعي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المسؤول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مع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البيانات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225818" y="3349504"/>
            <a:ext cx="535680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88632" lvl="1" indent="-244316" algn="ctr">
              <a:lnSpc>
                <a:spcPts val="4347"/>
              </a:lnSpc>
              <a:buFont typeface="Arial"/>
              <a:buChar char="•"/>
            </a:pP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إذا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أكملت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جميع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الأنشطة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،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فسوف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تنهي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الجلسة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بتجربة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مثيرة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للغاية</a:t>
            </a:r>
            <a:r>
              <a:rPr lang="en-US" sz="27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</a:p>
        </p:txBody>
      </p:sp>
      <p:sp>
        <p:nvSpPr>
          <p:cNvPr id="8" name="Freeform 8"/>
          <p:cNvSpPr/>
          <p:nvPr/>
        </p:nvSpPr>
        <p:spPr>
          <a:xfrm>
            <a:off x="414031" y="9097557"/>
            <a:ext cx="2690339" cy="735725"/>
          </a:xfrm>
          <a:custGeom>
            <a:avLst/>
            <a:gdLst/>
            <a:ahLst/>
            <a:cxnLst/>
            <a:rect l="l" t="t" r="r" b="b"/>
            <a:pathLst>
              <a:path w="2690339" h="735725">
                <a:moveTo>
                  <a:pt x="0" y="0"/>
                </a:moveTo>
                <a:lnTo>
                  <a:pt x="2690339" y="0"/>
                </a:lnTo>
                <a:lnTo>
                  <a:pt x="2690339" y="735725"/>
                </a:lnTo>
                <a:lnTo>
                  <a:pt x="0" y="73572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9" name="Freeform 9"/>
          <p:cNvSpPr/>
          <p:nvPr/>
        </p:nvSpPr>
        <p:spPr>
          <a:xfrm>
            <a:off x="1028700" y="5511106"/>
            <a:ext cx="4564790" cy="2840180"/>
          </a:xfrm>
          <a:custGeom>
            <a:avLst/>
            <a:gdLst/>
            <a:ahLst/>
            <a:cxnLst/>
            <a:rect l="l" t="t" r="r" b="b"/>
            <a:pathLst>
              <a:path w="4564790" h="2840180">
                <a:moveTo>
                  <a:pt x="0" y="0"/>
                </a:moveTo>
                <a:lnTo>
                  <a:pt x="4564790" y="0"/>
                </a:lnTo>
                <a:lnTo>
                  <a:pt x="4564790" y="2840180"/>
                </a:lnTo>
                <a:lnTo>
                  <a:pt x="0" y="284018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0" name="Freeform 10"/>
          <p:cNvSpPr/>
          <p:nvPr/>
        </p:nvSpPr>
        <p:spPr>
          <a:xfrm>
            <a:off x="6819241" y="5511105"/>
            <a:ext cx="4611419" cy="2840180"/>
          </a:xfrm>
          <a:custGeom>
            <a:avLst/>
            <a:gdLst/>
            <a:ahLst/>
            <a:cxnLst/>
            <a:rect l="l" t="t" r="r" b="b"/>
            <a:pathLst>
              <a:path w="4611419" h="2840180">
                <a:moveTo>
                  <a:pt x="0" y="0"/>
                </a:moveTo>
                <a:lnTo>
                  <a:pt x="4611418" y="0"/>
                </a:lnTo>
                <a:lnTo>
                  <a:pt x="4611418" y="2840179"/>
                </a:lnTo>
                <a:lnTo>
                  <a:pt x="0" y="284017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1" name="Freeform 11"/>
          <p:cNvSpPr/>
          <p:nvPr/>
        </p:nvSpPr>
        <p:spPr>
          <a:xfrm>
            <a:off x="12528828" y="5511105"/>
            <a:ext cx="4611417" cy="2840181"/>
          </a:xfrm>
          <a:custGeom>
            <a:avLst/>
            <a:gdLst/>
            <a:ahLst/>
            <a:cxnLst/>
            <a:rect l="l" t="t" r="r" b="b"/>
            <a:pathLst>
              <a:path w="4611417" h="2840181">
                <a:moveTo>
                  <a:pt x="0" y="0"/>
                </a:moveTo>
                <a:lnTo>
                  <a:pt x="4611417" y="0"/>
                </a:lnTo>
                <a:lnTo>
                  <a:pt x="4611417" y="2840181"/>
                </a:lnTo>
                <a:lnTo>
                  <a:pt x="0" y="2840181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800" r="-800"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4" name="TextBox 4"/>
          <p:cNvSpPr txBox="1"/>
          <p:nvPr/>
        </p:nvSpPr>
        <p:spPr>
          <a:xfrm>
            <a:off x="415616" y="510719"/>
            <a:ext cx="16740189" cy="834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80"/>
              </a:lnSpc>
            </a:pPr>
            <a:r>
              <a:rPr lang="en-US" sz="6000">
                <a:solidFill>
                  <a:srgbClr val="FFFFFF"/>
                </a:solidFill>
                <a:cs typeface="Droid Arabic Naskh"/>
              </a:rPr>
              <a:t>أسئلة التأمل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39662" y="1954709"/>
            <a:ext cx="11613721" cy="56425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51510" lvl="1" indent="-325755" algn="l">
              <a:lnSpc>
                <a:spcPts val="5472"/>
              </a:lnSpc>
              <a:buFont typeface="Arial"/>
              <a:buChar char="•"/>
            </a:pP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كيف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يمكنك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تعريف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الذكاء الاصطناعي   ؟</a:t>
            </a:r>
          </a:p>
          <a:p>
            <a:pPr marL="651510" lvl="1" indent="-325755" algn="l">
              <a:lnSpc>
                <a:spcPts val="5472"/>
              </a:lnSpc>
              <a:buFont typeface="Arial"/>
              <a:buChar char="•"/>
            </a:pP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اذكر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أحد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مبادئ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الذكاء الاصطناعي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المسؤول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اشرح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هذا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المبدأ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</a:p>
          <a:p>
            <a:pPr marL="651510" lvl="1" indent="-325755" algn="l">
              <a:lnSpc>
                <a:spcPts val="5472"/>
              </a:lnSpc>
              <a:buFont typeface="Arial"/>
              <a:buChar char="•"/>
            </a:pP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كيف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يتم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استخدام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الذكاء الاصطناعي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في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حياتنا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اليومية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؟</a:t>
            </a:r>
          </a:p>
          <a:p>
            <a:pPr marL="651510" lvl="1" indent="-325755" algn="l">
              <a:lnSpc>
                <a:spcPts val="5472"/>
              </a:lnSpc>
              <a:buFont typeface="Arial"/>
              <a:buChar char="•"/>
            </a:pP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ما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رأيك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هو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أهم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شيء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يجب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فهمه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حول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الذكاء الاصطناعي؟</a:t>
            </a:r>
          </a:p>
          <a:p>
            <a:pPr marL="651510" lvl="1" indent="-325755" algn="l">
              <a:lnSpc>
                <a:spcPts val="5472"/>
              </a:lnSpc>
              <a:buFont typeface="Arial"/>
              <a:buChar char="•"/>
            </a:pP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ما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هي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بعض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التأثيرات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الأخلاقية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والمجتمعية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للذكاء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الاصطناعي؟</a:t>
            </a:r>
          </a:p>
          <a:p>
            <a:pPr marL="651510" lvl="1" indent="-325755" algn="l">
              <a:lnSpc>
                <a:spcPts val="5472"/>
              </a:lnSpc>
              <a:buFont typeface="Arial"/>
              <a:buChar char="•"/>
            </a:pP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كيف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سيؤثر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الذكاء الاصطناعي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على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الوظائف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؟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ما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نوع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الوظائف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التي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يمكن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خلقها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بسبب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الذكاء الاصطناعي؟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كيف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يمكن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للذكاء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الاصطناعي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أن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يجعل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وظائف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معينة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أسهل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أو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أكثر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cs typeface="Droid Arabic Naskh"/>
              </a:rPr>
              <a:t>كفاءة</a:t>
            </a:r>
            <a:r>
              <a:rPr lang="en-US" sz="3600" dirty="0">
                <a:solidFill>
                  <a:srgbClr val="000000"/>
                </a:solidFill>
                <a:cs typeface="Droid Arabic Naskh"/>
              </a:rPr>
              <a:t>؟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20</a:t>
            </a:r>
          </a:p>
        </p:txBody>
      </p:sp>
      <p:sp>
        <p:nvSpPr>
          <p:cNvPr id="7" name="Freeform 7"/>
          <p:cNvSpPr/>
          <p:nvPr/>
        </p:nvSpPr>
        <p:spPr>
          <a:xfrm>
            <a:off x="0" y="9211857"/>
            <a:ext cx="2690338" cy="735725"/>
          </a:xfrm>
          <a:custGeom>
            <a:avLst/>
            <a:gdLst/>
            <a:ahLst/>
            <a:cxnLst/>
            <a:rect l="l" t="t" r="r" b="b"/>
            <a:pathLst>
              <a:path w="2690338" h="735725">
                <a:moveTo>
                  <a:pt x="0" y="0"/>
                </a:moveTo>
                <a:lnTo>
                  <a:pt x="2690338" y="0"/>
                </a:lnTo>
                <a:lnTo>
                  <a:pt x="2690338" y="735725"/>
                </a:lnTo>
                <a:lnTo>
                  <a:pt x="0" y="73572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8" name="Freeform 8"/>
          <p:cNvSpPr/>
          <p:nvPr/>
        </p:nvSpPr>
        <p:spPr>
          <a:xfrm>
            <a:off x="13889943" y="2664670"/>
            <a:ext cx="3265862" cy="5829562"/>
          </a:xfrm>
          <a:custGeom>
            <a:avLst/>
            <a:gdLst/>
            <a:ahLst/>
            <a:cxnLst/>
            <a:rect l="l" t="t" r="r" b="b"/>
            <a:pathLst>
              <a:path w="3265862" h="5829562">
                <a:moveTo>
                  <a:pt x="0" y="0"/>
                </a:moveTo>
                <a:lnTo>
                  <a:pt x="3265861" y="0"/>
                </a:lnTo>
                <a:lnTo>
                  <a:pt x="3265861" y="5829563"/>
                </a:lnTo>
                <a:lnTo>
                  <a:pt x="0" y="582956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TextBox 3"/>
          <p:cNvSpPr txBox="1"/>
          <p:nvPr/>
        </p:nvSpPr>
        <p:spPr>
          <a:xfrm>
            <a:off x="773906" y="9719498"/>
            <a:ext cx="1620000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  <a:cs typeface="Droid Arabic Naskh"/>
              </a:rPr>
              <a:t>© استوديوهات موجانج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5" name="TextBox 5"/>
          <p:cNvSpPr txBox="1"/>
          <p:nvPr/>
        </p:nvSpPr>
        <p:spPr>
          <a:xfrm>
            <a:off x="773905" y="2802419"/>
            <a:ext cx="8208169" cy="3352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84"/>
              </a:lnSpc>
            </a:pPr>
            <a:endParaRPr dirty="0"/>
          </a:p>
          <a:p>
            <a:pPr algn="ctr">
              <a:lnSpc>
                <a:spcPts val="5184"/>
              </a:lnSpc>
            </a:pPr>
            <a:endParaRPr dirty="0"/>
          </a:p>
          <a:p>
            <a:pPr algn="ctr">
              <a:lnSpc>
                <a:spcPts val="5184"/>
              </a:lnSpc>
            </a:pPr>
            <a:r>
              <a:rPr lang="en-US" sz="4800" u="sng" dirty="0" err="1">
                <a:solidFill>
                  <a:srgbClr val="000000"/>
                </a:solidFill>
                <a:cs typeface="Droid Arabic Naskh"/>
                <a:hlinkClick r:id="rId6" tooltip="https://studio.code.org/congrats?i=_1_2beec901363e91d1f06c882a6f38ee48&amp;s=Z2VuZXJhdGlvbi1haQ=="/>
              </a:rPr>
              <a:t>شهادة</a:t>
            </a:r>
            <a:r>
              <a:rPr lang="en-US" sz="4800" u="sng" dirty="0">
                <a:solidFill>
                  <a:srgbClr val="000000"/>
                </a:solidFill>
                <a:cs typeface="Droid Arabic Naskh"/>
                <a:hlinkClick r:id="rId6" tooltip="https://studio.code.org/congrats?i=_1_2beec901363e91d1f06c882a6f38ee48&amp;s=Z2VuZXJhdGlvbi1haQ=="/>
              </a:rPr>
              <a:t> </a:t>
            </a:r>
            <a:r>
              <a:rPr lang="en-US" sz="4800" u="sng" dirty="0" err="1">
                <a:solidFill>
                  <a:srgbClr val="000000"/>
                </a:solidFill>
                <a:cs typeface="Droid Arabic Naskh"/>
                <a:hlinkClick r:id="rId6" tooltip="https://studio.code.org/congrats?i=_1_2beec901363e91d1f06c882a6f38ee48&amp;s=Z2VuZXJhdGlvbi1haQ=="/>
              </a:rPr>
              <a:t>إتمام</a:t>
            </a:r>
            <a:endParaRPr lang="en-US" sz="4800" u="sng" dirty="0">
              <a:solidFill>
                <a:srgbClr val="000000"/>
              </a:solidFill>
              <a:cs typeface="Droid Arabic Naskh"/>
              <a:hlinkClick r:id="rId6" tooltip="https://studio.code.org/congrats?i=_1_2beec901363e91d1f06c882a6f38ee48&amp;s=Z2VuZXJhdGlvbi1haQ=="/>
            </a:endParaRPr>
          </a:p>
          <a:p>
            <a:pPr algn="ctr">
              <a:lnSpc>
                <a:spcPts val="5184"/>
              </a:lnSpc>
            </a:pPr>
            <a:endParaRPr lang="en-US" sz="4800" u="sng" dirty="0">
              <a:solidFill>
                <a:srgbClr val="000000"/>
              </a:solidFill>
              <a:cs typeface="Droid Arabic Naskh"/>
              <a:hlinkClick r:id="rId6" tooltip="https://studio.code.org/congrats?i=_1_2beec901363e91d1f06c882a6f38ee48&amp;s=Z2VuZXJhdGlvbi1haQ=="/>
            </a:endParaRPr>
          </a:p>
          <a:p>
            <a:pPr algn="ctr">
              <a:lnSpc>
                <a:spcPts val="5184"/>
              </a:lnSpc>
            </a:pPr>
            <a:r>
              <a:rPr lang="en-US" sz="4800" u="sng" dirty="0">
                <a:solidFill>
                  <a:srgbClr val="000000"/>
                </a:solidFill>
                <a:latin typeface="Droid Arabic Naskh"/>
                <a:hlinkClick r:id="rId6" tooltip="https://studio.code.org/congrats?i=_1_2beec901363e91d1f06c882a6f38ee48&amp;s=Z2VuZXJhdGlvbi1haQ=="/>
              </a:rPr>
              <a:t>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21</a:t>
            </a:r>
          </a:p>
        </p:txBody>
      </p:sp>
      <p:sp>
        <p:nvSpPr>
          <p:cNvPr id="7" name="Freeform 7"/>
          <p:cNvSpPr/>
          <p:nvPr/>
        </p:nvSpPr>
        <p:spPr>
          <a:xfrm>
            <a:off x="9305925" y="2605088"/>
            <a:ext cx="8208169" cy="6534150"/>
          </a:xfrm>
          <a:custGeom>
            <a:avLst/>
            <a:gdLst/>
            <a:ahLst/>
            <a:cxnLst/>
            <a:rect l="l" t="t" r="r" b="b"/>
            <a:pathLst>
              <a:path w="8208169" h="6534150">
                <a:moveTo>
                  <a:pt x="0" y="0"/>
                </a:moveTo>
                <a:lnTo>
                  <a:pt x="8208169" y="0"/>
                </a:lnTo>
                <a:lnTo>
                  <a:pt x="8208169" y="6534150"/>
                </a:lnTo>
                <a:lnTo>
                  <a:pt x="0" y="6534150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-1509" r="-1509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8" name="Freeform 8"/>
          <p:cNvSpPr/>
          <p:nvPr/>
        </p:nvSpPr>
        <p:spPr>
          <a:xfrm>
            <a:off x="153838" y="9365892"/>
            <a:ext cx="2690338" cy="735725"/>
          </a:xfrm>
          <a:custGeom>
            <a:avLst/>
            <a:gdLst/>
            <a:ahLst/>
            <a:cxnLst/>
            <a:rect l="l" t="t" r="r" b="b"/>
            <a:pathLst>
              <a:path w="2690338" h="735725">
                <a:moveTo>
                  <a:pt x="0" y="0"/>
                </a:moveTo>
                <a:lnTo>
                  <a:pt x="2690339" y="0"/>
                </a:lnTo>
                <a:lnTo>
                  <a:pt x="2690339" y="735724"/>
                </a:lnTo>
                <a:lnTo>
                  <a:pt x="0" y="73572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9" name="Group 9"/>
          <p:cNvGrpSpPr/>
          <p:nvPr/>
        </p:nvGrpSpPr>
        <p:grpSpPr>
          <a:xfrm>
            <a:off x="3962400" y="5872163"/>
            <a:ext cx="2076450" cy="2076450"/>
            <a:chOff x="0" y="0"/>
            <a:chExt cx="2768600" cy="27686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768600" cy="2768600"/>
            </a:xfrm>
            <a:custGeom>
              <a:avLst/>
              <a:gdLst/>
              <a:ahLst/>
              <a:cxnLst/>
              <a:rect l="l" t="t" r="r" b="b"/>
              <a:pathLst>
                <a:path w="2768600" h="2768600">
                  <a:moveTo>
                    <a:pt x="0" y="0"/>
                  </a:moveTo>
                  <a:lnTo>
                    <a:pt x="2768600" y="0"/>
                  </a:lnTo>
                  <a:lnTo>
                    <a:pt x="2768600" y="2768600"/>
                  </a:lnTo>
                  <a:lnTo>
                    <a:pt x="0" y="27686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TextBox 3"/>
          <p:cNvSpPr txBox="1"/>
          <p:nvPr/>
        </p:nvSpPr>
        <p:spPr>
          <a:xfrm>
            <a:off x="773906" y="9719498"/>
            <a:ext cx="1620000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  <a:cs typeface="Droid Arabic Naskh"/>
              </a:rPr>
              <a:t>© استوديوهات موجانج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2801600" y="457857"/>
            <a:ext cx="16740189" cy="834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80"/>
              </a:lnSpc>
            </a:pPr>
            <a:r>
              <a:rPr lang="en-US" sz="6000" dirty="0" err="1">
                <a:solidFill>
                  <a:srgbClr val="000000"/>
                </a:solidFill>
                <a:cs typeface="Droid Arabic Naskh"/>
              </a:rPr>
              <a:t>نصائح</a:t>
            </a:r>
            <a:r>
              <a:rPr lang="en-US" sz="60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6000" dirty="0" err="1">
                <a:solidFill>
                  <a:srgbClr val="000000"/>
                </a:solidFill>
                <a:cs typeface="Droid Arabic Naskh"/>
              </a:rPr>
              <a:t>وخدع</a:t>
            </a:r>
            <a:endParaRPr lang="en-US" sz="6000" dirty="0">
              <a:solidFill>
                <a:srgbClr val="000000"/>
              </a:solidFill>
              <a:cs typeface="Droid Arabic Naskh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54856" y="1750104"/>
            <a:ext cx="16740188" cy="33342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42925" lvl="1" indent="-271462" algn="l">
              <a:lnSpc>
                <a:spcPts val="5160"/>
              </a:lnSpc>
              <a:buFont typeface="Arial"/>
              <a:buChar char="•"/>
            </a:pP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إذا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لم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تكن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قد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لعبت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لعبة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 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من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قبل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أو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كنت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تلعب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على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جهاز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مختلف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عن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المعتاد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،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فتأكد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من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إكمال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تسلسل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البرنامج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التعليمي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</a:p>
          <a:p>
            <a:pPr marL="542925" lvl="1" indent="-271462" algn="l">
              <a:lnSpc>
                <a:spcPts val="5160"/>
              </a:lnSpc>
              <a:buFont typeface="Arial"/>
              <a:buChar char="•"/>
            </a:pP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بمجرد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بدء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اللعبة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،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استخدم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الكود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الموجود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لمساعدتك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في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حل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ألغاز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البرمجة  قم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دائمًا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بتشغيل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رمز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البدء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الموجود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أولاً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ثم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قم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بإضافة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تغيير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حذف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الكود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الموجود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لحل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اللغز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</a:p>
          <a:p>
            <a:pPr marL="542925" lvl="1" indent="-271462" algn="l">
              <a:lnSpc>
                <a:spcPts val="5160"/>
              </a:lnSpc>
              <a:buFont typeface="Arial"/>
              <a:buChar char="•"/>
            </a:pP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شجّع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الطلاب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على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قراءة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الكود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ومحاولة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فك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رموز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ما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سيفعله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الكود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عادةً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،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لا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يوجد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سوى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تغيير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بسيط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يجب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إجراؤه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</a:p>
          <a:p>
            <a:pPr marL="542925" lvl="1" indent="-271462" algn="l">
              <a:lnSpc>
                <a:spcPts val="5160"/>
              </a:lnSpc>
              <a:buFont typeface="Arial"/>
              <a:buChar char="•"/>
            </a:pP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يمكن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للطلاب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استخدام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القارئ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الشامل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لقراءة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النص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بصوت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عالٍ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أو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ترجمة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مربعات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الحوار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داخل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اللعبة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22</a:t>
            </a:r>
          </a:p>
        </p:txBody>
      </p:sp>
      <p:sp>
        <p:nvSpPr>
          <p:cNvPr id="7" name="Freeform 7"/>
          <p:cNvSpPr/>
          <p:nvPr/>
        </p:nvSpPr>
        <p:spPr>
          <a:xfrm>
            <a:off x="7788069" y="6228759"/>
            <a:ext cx="5239301" cy="3303387"/>
          </a:xfrm>
          <a:custGeom>
            <a:avLst/>
            <a:gdLst/>
            <a:ahLst/>
            <a:cxnLst/>
            <a:rect l="l" t="t" r="r" b="b"/>
            <a:pathLst>
              <a:path w="5239301" h="3303387">
                <a:moveTo>
                  <a:pt x="0" y="0"/>
                </a:moveTo>
                <a:lnTo>
                  <a:pt x="5239301" y="0"/>
                </a:lnTo>
                <a:lnTo>
                  <a:pt x="5239301" y="3303387"/>
                </a:lnTo>
                <a:lnTo>
                  <a:pt x="0" y="3303387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8" name="Freeform 8"/>
          <p:cNvSpPr/>
          <p:nvPr/>
        </p:nvSpPr>
        <p:spPr>
          <a:xfrm>
            <a:off x="153838" y="9365892"/>
            <a:ext cx="2690338" cy="735725"/>
          </a:xfrm>
          <a:custGeom>
            <a:avLst/>
            <a:gdLst/>
            <a:ahLst/>
            <a:cxnLst/>
            <a:rect l="l" t="t" r="r" b="b"/>
            <a:pathLst>
              <a:path w="2690338" h="735725">
                <a:moveTo>
                  <a:pt x="0" y="0"/>
                </a:moveTo>
                <a:lnTo>
                  <a:pt x="2690339" y="0"/>
                </a:lnTo>
                <a:lnTo>
                  <a:pt x="2690339" y="735724"/>
                </a:lnTo>
                <a:lnTo>
                  <a:pt x="0" y="73572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9" name="Freeform 9"/>
          <p:cNvSpPr/>
          <p:nvPr/>
        </p:nvSpPr>
        <p:spPr>
          <a:xfrm>
            <a:off x="5522370" y="6587024"/>
            <a:ext cx="2265699" cy="2778868"/>
          </a:xfrm>
          <a:custGeom>
            <a:avLst/>
            <a:gdLst/>
            <a:ahLst/>
            <a:cxnLst/>
            <a:rect l="l" t="t" r="r" b="b"/>
            <a:pathLst>
              <a:path w="2265699" h="2778868">
                <a:moveTo>
                  <a:pt x="0" y="0"/>
                </a:moveTo>
                <a:lnTo>
                  <a:pt x="2265699" y="0"/>
                </a:lnTo>
                <a:lnTo>
                  <a:pt x="2265699" y="2778868"/>
                </a:lnTo>
                <a:lnTo>
                  <a:pt x="0" y="2778868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10" name="Group 10"/>
          <p:cNvGrpSpPr/>
          <p:nvPr/>
        </p:nvGrpSpPr>
        <p:grpSpPr>
          <a:xfrm>
            <a:off x="6966106" y="8508596"/>
            <a:ext cx="938300" cy="885871"/>
            <a:chOff x="0" y="0"/>
            <a:chExt cx="1251066" cy="1181162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251077" cy="1181100"/>
            </a:xfrm>
            <a:custGeom>
              <a:avLst/>
              <a:gdLst/>
              <a:ahLst/>
              <a:cxnLst/>
              <a:rect l="l" t="t" r="r" b="b"/>
              <a:pathLst>
                <a:path w="1251077" h="1181100">
                  <a:moveTo>
                    <a:pt x="0" y="590550"/>
                  </a:moveTo>
                  <a:cubicBezTo>
                    <a:pt x="0" y="262255"/>
                    <a:pt x="282321" y="0"/>
                    <a:pt x="625475" y="0"/>
                  </a:cubicBezTo>
                  <a:lnTo>
                    <a:pt x="625475" y="38100"/>
                  </a:lnTo>
                  <a:lnTo>
                    <a:pt x="625475" y="0"/>
                  </a:lnTo>
                  <a:cubicBezTo>
                    <a:pt x="968756" y="0"/>
                    <a:pt x="1251077" y="262255"/>
                    <a:pt x="1251077" y="590550"/>
                  </a:cubicBezTo>
                  <a:lnTo>
                    <a:pt x="1212977" y="590550"/>
                  </a:lnTo>
                  <a:lnTo>
                    <a:pt x="1251077" y="590550"/>
                  </a:lnTo>
                  <a:cubicBezTo>
                    <a:pt x="1251077" y="918972"/>
                    <a:pt x="968756" y="1181100"/>
                    <a:pt x="625475" y="1181100"/>
                  </a:cubicBezTo>
                  <a:lnTo>
                    <a:pt x="625475" y="1143000"/>
                  </a:lnTo>
                  <a:lnTo>
                    <a:pt x="625475" y="1181100"/>
                  </a:lnTo>
                  <a:cubicBezTo>
                    <a:pt x="282321" y="1181100"/>
                    <a:pt x="0" y="918972"/>
                    <a:pt x="0" y="590550"/>
                  </a:cubicBezTo>
                  <a:lnTo>
                    <a:pt x="38100" y="590550"/>
                  </a:lnTo>
                  <a:lnTo>
                    <a:pt x="76200" y="590550"/>
                  </a:lnTo>
                  <a:lnTo>
                    <a:pt x="38100" y="590550"/>
                  </a:lnTo>
                  <a:lnTo>
                    <a:pt x="0" y="590550"/>
                  </a:lnTo>
                  <a:moveTo>
                    <a:pt x="76200" y="590550"/>
                  </a:moveTo>
                  <a:cubicBezTo>
                    <a:pt x="76200" y="611632"/>
                    <a:pt x="59182" y="628650"/>
                    <a:pt x="38100" y="628650"/>
                  </a:cubicBezTo>
                  <a:cubicBezTo>
                    <a:pt x="17018" y="628650"/>
                    <a:pt x="0" y="611632"/>
                    <a:pt x="0" y="590550"/>
                  </a:cubicBezTo>
                  <a:cubicBezTo>
                    <a:pt x="0" y="569468"/>
                    <a:pt x="17018" y="552450"/>
                    <a:pt x="38100" y="552450"/>
                  </a:cubicBezTo>
                  <a:cubicBezTo>
                    <a:pt x="59182" y="552450"/>
                    <a:pt x="76200" y="569468"/>
                    <a:pt x="76200" y="590550"/>
                  </a:cubicBezTo>
                  <a:cubicBezTo>
                    <a:pt x="76200" y="872490"/>
                    <a:pt x="319913" y="1104900"/>
                    <a:pt x="625475" y="1104900"/>
                  </a:cubicBezTo>
                  <a:cubicBezTo>
                    <a:pt x="931037" y="1104900"/>
                    <a:pt x="1174877" y="872490"/>
                    <a:pt x="1174877" y="590550"/>
                  </a:cubicBezTo>
                  <a:cubicBezTo>
                    <a:pt x="1174877" y="308610"/>
                    <a:pt x="931164" y="76200"/>
                    <a:pt x="625475" y="76200"/>
                  </a:cubicBezTo>
                  <a:lnTo>
                    <a:pt x="625475" y="38100"/>
                  </a:lnTo>
                  <a:lnTo>
                    <a:pt x="625475" y="76200"/>
                  </a:lnTo>
                  <a:cubicBezTo>
                    <a:pt x="319913" y="76200"/>
                    <a:pt x="76200" y="308610"/>
                    <a:pt x="76200" y="590550"/>
                  </a:cubicBezTo>
                  <a:close/>
                </a:path>
              </a:pathLst>
            </a:custGeom>
            <a:solidFill>
              <a:srgbClr val="FF0000"/>
            </a:solidFill>
          </p:spPr>
          <p:txBody>
            <a:bodyPr/>
            <a:lstStyle/>
            <a:p>
              <a:endParaRPr lang="ar-SA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TextBox 3"/>
          <p:cNvSpPr txBox="1"/>
          <p:nvPr/>
        </p:nvSpPr>
        <p:spPr>
          <a:xfrm>
            <a:off x="773906" y="9719498"/>
            <a:ext cx="1620000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  <a:cs typeface="Droid Arabic Naskh"/>
              </a:rPr>
              <a:t>© استوديوهات موجانج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773907" y="405528"/>
            <a:ext cx="16740189" cy="834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80"/>
              </a:lnSpc>
            </a:pPr>
            <a:r>
              <a:rPr lang="en-US" sz="6000">
                <a:solidFill>
                  <a:srgbClr val="000000"/>
                </a:solidFill>
                <a:cs typeface="Droid Arabic Naskh"/>
              </a:rPr>
              <a:t>نصائح وخدع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73908" y="1859886"/>
            <a:ext cx="16740188" cy="14843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120"/>
              </a:lnSpc>
            </a:pP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إذا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واجه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الطالب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مشكلة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أو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أراد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تغيير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لغة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البرمجة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الخاصة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به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بعد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أن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بدأ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بالفعل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،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فسيحتاج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إلى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الخروج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من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اللعبة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ثم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حذف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لعبته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من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قسم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عوالمي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حدد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إدارة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ثم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حدد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  <a:r>
              <a:rPr lang="en-US" sz="30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حذف</a:t>
            </a:r>
            <a:r>
              <a:rPr lang="en-US" sz="30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23</a:t>
            </a:r>
          </a:p>
        </p:txBody>
      </p:sp>
      <p:sp>
        <p:nvSpPr>
          <p:cNvPr id="7" name="Freeform 7"/>
          <p:cNvSpPr/>
          <p:nvPr/>
        </p:nvSpPr>
        <p:spPr>
          <a:xfrm>
            <a:off x="2499366" y="3781199"/>
            <a:ext cx="6273327" cy="4407790"/>
          </a:xfrm>
          <a:custGeom>
            <a:avLst/>
            <a:gdLst/>
            <a:ahLst/>
            <a:cxnLst/>
            <a:rect l="l" t="t" r="r" b="b"/>
            <a:pathLst>
              <a:path w="6273327" h="4407790">
                <a:moveTo>
                  <a:pt x="0" y="0"/>
                </a:moveTo>
                <a:lnTo>
                  <a:pt x="6273327" y="0"/>
                </a:lnTo>
                <a:lnTo>
                  <a:pt x="6273327" y="4407790"/>
                </a:lnTo>
                <a:lnTo>
                  <a:pt x="0" y="44077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8" name="Freeform 8"/>
          <p:cNvSpPr/>
          <p:nvPr/>
        </p:nvSpPr>
        <p:spPr>
          <a:xfrm>
            <a:off x="9303822" y="3781199"/>
            <a:ext cx="6280032" cy="4402605"/>
          </a:xfrm>
          <a:custGeom>
            <a:avLst/>
            <a:gdLst/>
            <a:ahLst/>
            <a:cxnLst/>
            <a:rect l="l" t="t" r="r" b="b"/>
            <a:pathLst>
              <a:path w="6280032" h="4402605">
                <a:moveTo>
                  <a:pt x="0" y="0"/>
                </a:moveTo>
                <a:lnTo>
                  <a:pt x="6280032" y="0"/>
                </a:lnTo>
                <a:lnTo>
                  <a:pt x="6280032" y="4402605"/>
                </a:lnTo>
                <a:lnTo>
                  <a:pt x="0" y="4402605"/>
                </a:lnTo>
                <a:lnTo>
                  <a:pt x="0" y="0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293"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9" name="Freeform 9"/>
          <p:cNvSpPr/>
          <p:nvPr/>
        </p:nvSpPr>
        <p:spPr>
          <a:xfrm>
            <a:off x="153838" y="9365892"/>
            <a:ext cx="2690338" cy="735725"/>
          </a:xfrm>
          <a:custGeom>
            <a:avLst/>
            <a:gdLst/>
            <a:ahLst/>
            <a:cxnLst/>
            <a:rect l="l" t="t" r="r" b="b"/>
            <a:pathLst>
              <a:path w="2690338" h="735725">
                <a:moveTo>
                  <a:pt x="0" y="0"/>
                </a:moveTo>
                <a:lnTo>
                  <a:pt x="2690339" y="0"/>
                </a:lnTo>
                <a:lnTo>
                  <a:pt x="2690339" y="735724"/>
                </a:lnTo>
                <a:lnTo>
                  <a:pt x="0" y="73572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4" name="TextBox 4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24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07646" y="4565333"/>
            <a:ext cx="10271895" cy="1279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0"/>
              </a:lnSpc>
            </a:pPr>
            <a:r>
              <a:rPr lang="en-US" sz="9000" dirty="0" err="1">
                <a:solidFill>
                  <a:srgbClr val="3A87F4"/>
                </a:solidFill>
                <a:latin typeface="Droid Arabic Naskh"/>
                <a:cs typeface="Droid Arabic Naskh"/>
              </a:rPr>
              <a:t>حظا</a:t>
            </a:r>
            <a:r>
              <a:rPr lang="en-US" sz="9000" dirty="0">
                <a:solidFill>
                  <a:srgbClr val="3A87F4"/>
                </a:solidFill>
                <a:latin typeface="Droid Arabic Naskh"/>
                <a:cs typeface="Droid Arabic Naskh"/>
              </a:rPr>
              <a:t> </a:t>
            </a:r>
            <a:r>
              <a:rPr lang="en-US" sz="9000" dirty="0" err="1">
                <a:solidFill>
                  <a:srgbClr val="3A87F4"/>
                </a:solidFill>
                <a:latin typeface="Droid Arabic Naskh"/>
                <a:cs typeface="Droid Arabic Naskh"/>
              </a:rPr>
              <a:t>جيدا</a:t>
            </a:r>
            <a:r>
              <a:rPr lang="en-US" sz="9000" dirty="0">
                <a:solidFill>
                  <a:srgbClr val="3A87F4"/>
                </a:solidFill>
                <a:latin typeface="Droid Arabic Naskh"/>
                <a:cs typeface="Droid Arabic Naskh"/>
              </a:rPr>
              <a:t> و </a:t>
            </a:r>
            <a:r>
              <a:rPr lang="en-US" sz="9000" dirty="0" err="1">
                <a:solidFill>
                  <a:srgbClr val="3A87F4"/>
                </a:solidFill>
                <a:latin typeface="Droid Arabic Naskh"/>
                <a:cs typeface="Droid Arabic Naskh"/>
              </a:rPr>
              <a:t>استمتع</a:t>
            </a:r>
            <a:r>
              <a:rPr lang="en-US" sz="9000" dirty="0">
                <a:solidFill>
                  <a:srgbClr val="3A87F4"/>
                </a:solidFill>
                <a:latin typeface="Droid Arabic Naskh"/>
                <a:cs typeface="Droid Arabic Naskh"/>
              </a:rPr>
              <a:t> </a:t>
            </a:r>
          </a:p>
        </p:txBody>
      </p:sp>
      <p:sp>
        <p:nvSpPr>
          <p:cNvPr id="6" name="Freeform 6"/>
          <p:cNvSpPr/>
          <p:nvPr/>
        </p:nvSpPr>
        <p:spPr>
          <a:xfrm>
            <a:off x="260123" y="8983257"/>
            <a:ext cx="2690338" cy="735725"/>
          </a:xfrm>
          <a:custGeom>
            <a:avLst/>
            <a:gdLst/>
            <a:ahLst/>
            <a:cxnLst/>
            <a:rect l="l" t="t" r="r" b="b"/>
            <a:pathLst>
              <a:path w="2690338" h="735725">
                <a:moveTo>
                  <a:pt x="0" y="0"/>
                </a:moveTo>
                <a:lnTo>
                  <a:pt x="2690338" y="0"/>
                </a:lnTo>
                <a:lnTo>
                  <a:pt x="2690338" y="735725"/>
                </a:lnTo>
                <a:lnTo>
                  <a:pt x="0" y="73572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7" name="TextBox 7"/>
          <p:cNvSpPr txBox="1"/>
          <p:nvPr/>
        </p:nvSpPr>
        <p:spPr>
          <a:xfrm>
            <a:off x="8086174" y="9097943"/>
            <a:ext cx="2872541" cy="390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91"/>
              </a:lnSpc>
            </a:pPr>
            <a:r>
              <a:rPr lang="en-US" sz="2659" u="sng">
                <a:solidFill>
                  <a:srgbClr val="EF323D"/>
                </a:solidFill>
                <a:cs typeface="Droid Arabic Naskh"/>
                <a:hlinkClick r:id="rId7" tooltip="https://twitter.com/shosho_burhan"/>
              </a:rPr>
              <a:t>ترجمة عائشة برهان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6455693" y="8466672"/>
            <a:ext cx="1366610" cy="1366610"/>
            <a:chOff x="0" y="0"/>
            <a:chExt cx="1822147" cy="182214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822147" cy="1822147"/>
            </a:xfrm>
            <a:custGeom>
              <a:avLst/>
              <a:gdLst/>
              <a:ahLst/>
              <a:cxnLst/>
              <a:rect l="l" t="t" r="r" b="b"/>
              <a:pathLst>
                <a:path w="1822147" h="1822147">
                  <a:moveTo>
                    <a:pt x="0" y="0"/>
                  </a:moveTo>
                  <a:lnTo>
                    <a:pt x="1822147" y="0"/>
                  </a:lnTo>
                  <a:lnTo>
                    <a:pt x="1822147" y="1822147"/>
                  </a:lnTo>
                  <a:lnTo>
                    <a:pt x="0" y="18221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ar-SA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TextBox 3"/>
          <p:cNvSpPr txBox="1"/>
          <p:nvPr/>
        </p:nvSpPr>
        <p:spPr>
          <a:xfrm>
            <a:off x="-19050" y="358094"/>
            <a:ext cx="16740189" cy="9292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128"/>
              </a:lnSpc>
            </a:pPr>
            <a:r>
              <a:rPr lang="en-US" sz="6600" dirty="0">
                <a:solidFill>
                  <a:srgbClr val="000000"/>
                </a:solidFill>
                <a:latin typeface="Droid Arabic Naskh"/>
                <a:cs typeface="Droid Arabic Naskh"/>
              </a:rPr>
              <a:t>كيفية الاستعداد لأسبوع تعليم 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9112" y="2701862"/>
            <a:ext cx="16740188" cy="60144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68680" lvl="1" indent="-434340">
              <a:lnSpc>
                <a:spcPts val="6719"/>
              </a:lnSpc>
              <a:buFont typeface="Arial"/>
              <a:buChar char="•"/>
            </a:pP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قم بتثبيت </a:t>
            </a:r>
            <a:r>
              <a:rPr lang="en-US" sz="4800" dirty="0">
                <a:solidFill>
                  <a:srgbClr val="000000"/>
                </a:solidFill>
              </a:rPr>
              <a:t>Minecraft Education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بزيارة </a:t>
            </a:r>
            <a:r>
              <a:rPr lang="en-US" sz="4800" dirty="0">
                <a:solidFill>
                  <a:srgbClr val="000000"/>
                </a:solidFill>
              </a:rPr>
              <a:t>aka.ms/</a:t>
            </a:r>
            <a:r>
              <a:rPr lang="en-US" sz="4800" dirty="0" err="1">
                <a:solidFill>
                  <a:srgbClr val="000000"/>
                </a:solidFill>
              </a:rPr>
              <a:t>download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قم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بمراجعة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خطة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الدرس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والشرائح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الموجودة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في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هذه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المجموعة</a:t>
            </a:r>
            <a:endParaRPr lang="en-US" sz="4800" dirty="0">
              <a:solidFill>
                <a:srgbClr val="000000"/>
              </a:solidFill>
              <a:latin typeface="Droid Arabic Naskh"/>
              <a:cs typeface="Droid Arabic Naskh"/>
            </a:endParaRPr>
          </a:p>
          <a:p>
            <a:pPr marL="868680" lvl="1" indent="-434340">
              <a:lnSpc>
                <a:spcPts val="6719"/>
              </a:lnSpc>
              <a:buFont typeface="Arial"/>
              <a:buChar char="•"/>
            </a:pP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العب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خلال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ساعة البرمجة </a:t>
            </a:r>
            <a:r>
              <a:rPr lang="ar-SA" sz="4800" dirty="0">
                <a:solidFill>
                  <a:srgbClr val="000000"/>
                </a:solidFill>
              </a:rPr>
              <a:t>2023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جيل الذكاء الاصطناعي</a:t>
            </a:r>
          </a:p>
          <a:p>
            <a:pPr marL="868680" lvl="1" indent="-434340" algn="l">
              <a:lnSpc>
                <a:spcPts val="6719"/>
              </a:lnSpc>
              <a:buFont typeface="Arial"/>
              <a:buChar char="•"/>
            </a:pP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تحقق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من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إرشادات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الفيديو</a:t>
            </a:r>
            <a:endParaRPr lang="en-US" sz="4800" dirty="0">
              <a:solidFill>
                <a:srgbClr val="000000"/>
              </a:solidFill>
              <a:latin typeface="Droid Arabic Naskh"/>
              <a:cs typeface="Droid Arabic Naskh"/>
            </a:endParaRPr>
          </a:p>
          <a:p>
            <a:pPr marL="868680" lvl="1" indent="-434340" algn="l">
              <a:lnSpc>
                <a:spcPts val="6719"/>
              </a:lnSpc>
              <a:buFont typeface="Arial"/>
              <a:buChar char="•"/>
            </a:pP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قم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بتنزيل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نسخة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من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دليل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الحلول</a:t>
            </a:r>
            <a:endParaRPr lang="en-US" sz="4800" dirty="0">
              <a:solidFill>
                <a:srgbClr val="000000"/>
              </a:solidFill>
              <a:latin typeface="Droid Arabic Naskh"/>
              <a:cs typeface="Droid Arabic Naskh"/>
            </a:endParaRPr>
          </a:p>
          <a:p>
            <a:pPr marL="868680" lvl="1" indent="-434340" algn="l">
              <a:lnSpc>
                <a:spcPts val="6719"/>
              </a:lnSpc>
              <a:buFont typeface="Arial"/>
              <a:buChar char="•"/>
            </a:pP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اقرأ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دليل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المعلم</a:t>
            </a:r>
            <a:endParaRPr lang="en-US" sz="4800" dirty="0">
              <a:solidFill>
                <a:srgbClr val="000000"/>
              </a:solidFill>
              <a:latin typeface="Droid Arabic Naskh"/>
              <a:cs typeface="Droid Arabic Naskh"/>
            </a:endParaRPr>
          </a:p>
          <a:p>
            <a:pPr marL="868680" lvl="1" indent="-434340" algn="l">
              <a:lnSpc>
                <a:spcPts val="6719"/>
              </a:lnSpc>
              <a:buFont typeface="Arial"/>
              <a:buChar char="•"/>
            </a:pP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هل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لديك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أسئلة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إضافية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؟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تحقق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من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الأسئلة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8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الشائعة</a:t>
            </a:r>
            <a:r>
              <a:rPr lang="en-US" sz="48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3</a:t>
            </a:r>
          </a:p>
        </p:txBody>
      </p:sp>
      <p:sp>
        <p:nvSpPr>
          <p:cNvPr id="6" name="Freeform 6"/>
          <p:cNvSpPr/>
          <p:nvPr/>
        </p:nvSpPr>
        <p:spPr>
          <a:xfrm>
            <a:off x="302896" y="9097557"/>
            <a:ext cx="2690339" cy="735724"/>
          </a:xfrm>
          <a:custGeom>
            <a:avLst/>
            <a:gdLst/>
            <a:ahLst/>
            <a:cxnLst/>
            <a:rect l="l" t="t" r="r" b="b"/>
            <a:pathLst>
              <a:path w="2690339" h="735724">
                <a:moveTo>
                  <a:pt x="0" y="0"/>
                </a:moveTo>
                <a:lnTo>
                  <a:pt x="2690339" y="0"/>
                </a:lnTo>
                <a:lnTo>
                  <a:pt x="2690339" y="735725"/>
                </a:lnTo>
                <a:lnTo>
                  <a:pt x="0" y="73572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TextBox 3"/>
          <p:cNvSpPr txBox="1"/>
          <p:nvPr/>
        </p:nvSpPr>
        <p:spPr>
          <a:xfrm>
            <a:off x="8001000" y="464425"/>
            <a:ext cx="10991468" cy="8343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480"/>
              </a:lnSpc>
            </a:pPr>
            <a:r>
              <a:rPr lang="en-US" sz="6000" dirty="0">
                <a:solidFill>
                  <a:srgbClr val="000000"/>
                </a:solidFill>
                <a:cs typeface="Droid Arabic Naskh"/>
              </a:rPr>
              <a:t>كيفية </a:t>
            </a:r>
            <a:r>
              <a:rPr lang="en-US" sz="6000" dirty="0" err="1">
                <a:solidFill>
                  <a:srgbClr val="000000"/>
                </a:solidFill>
                <a:cs typeface="Droid Arabic Naskh"/>
              </a:rPr>
              <a:t>تشغيل</a:t>
            </a:r>
            <a:r>
              <a:rPr lang="en-US" sz="60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6000" dirty="0" err="1">
                <a:solidFill>
                  <a:srgbClr val="000000"/>
                </a:solidFill>
                <a:cs typeface="Droid Arabic Naskh"/>
              </a:rPr>
              <a:t>جلسة</a:t>
            </a:r>
            <a:r>
              <a:rPr lang="en-US" sz="60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6000" dirty="0" err="1">
                <a:solidFill>
                  <a:srgbClr val="000000"/>
                </a:solidFill>
                <a:cs typeface="Droid Arabic Naskh"/>
              </a:rPr>
              <a:t>مدتها</a:t>
            </a:r>
            <a:r>
              <a:rPr lang="en-US" sz="6000" dirty="0">
                <a:solidFill>
                  <a:srgbClr val="000000"/>
                </a:solidFill>
                <a:cs typeface="Droid Arabic Naskh"/>
              </a:rPr>
              <a:t> ساعة </a:t>
            </a:r>
            <a:r>
              <a:rPr lang="en-US" sz="6000" dirty="0" err="1">
                <a:solidFill>
                  <a:srgbClr val="000000"/>
                </a:solidFill>
                <a:cs typeface="Droid Arabic Naskh"/>
              </a:rPr>
              <a:t>واحدة</a:t>
            </a:r>
            <a:endParaRPr lang="en-US" sz="6000" dirty="0">
              <a:solidFill>
                <a:srgbClr val="000000"/>
              </a:solidFill>
              <a:cs typeface="Droid Arabic Naskh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74154" y="1763240"/>
            <a:ext cx="16740188" cy="73866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97217" lvl="1" indent="-298609" algn="l">
              <a:lnSpc>
                <a:spcPts val="6369"/>
              </a:lnSpc>
              <a:buFont typeface="Arial"/>
              <a:buChar char="•"/>
            </a:pP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قدّم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نفسك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دقيقتان</a:t>
            </a:r>
            <a:endParaRPr lang="en-US" sz="3300" dirty="0">
              <a:solidFill>
                <a:srgbClr val="000000"/>
              </a:solidFill>
              <a:latin typeface="Droid Arabic Naskh"/>
              <a:cs typeface="Droid Arabic Naskh"/>
            </a:endParaRPr>
          </a:p>
          <a:p>
            <a:pPr marL="597217" lvl="1" indent="-298609" algn="l">
              <a:lnSpc>
                <a:spcPts val="6369"/>
              </a:lnSpc>
              <a:buFont typeface="Arial"/>
              <a:buChar char="•"/>
            </a:pP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قدّم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موضوع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الدرس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الموجود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في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دليل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المعلم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دقيقة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واحدة</a:t>
            </a:r>
            <a:endParaRPr lang="en-US" sz="3300" dirty="0">
              <a:solidFill>
                <a:srgbClr val="000000"/>
              </a:solidFill>
              <a:latin typeface="Droid Arabic Naskh"/>
              <a:cs typeface="Droid Arabic Naskh"/>
            </a:endParaRPr>
          </a:p>
          <a:p>
            <a:pPr marL="597217" lvl="1" indent="-298609" algn="l">
              <a:lnSpc>
                <a:spcPts val="6369"/>
              </a:lnSpc>
              <a:buFont typeface="Arial"/>
              <a:buChar char="•"/>
            </a:pP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مشاركة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شاشتك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؛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شاهد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مقطع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الفيديو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الترويجي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دقيقتان</a:t>
            </a:r>
            <a:endParaRPr lang="en-US" sz="3300" dirty="0">
              <a:solidFill>
                <a:srgbClr val="000000"/>
              </a:solidFill>
              <a:latin typeface="Droid Arabic Naskh"/>
              <a:cs typeface="Droid Arabic Naskh"/>
            </a:endParaRPr>
          </a:p>
          <a:p>
            <a:pPr marL="597217" lvl="1" indent="-298609" algn="l">
              <a:lnSpc>
                <a:spcPts val="6369"/>
              </a:lnSpc>
              <a:buFont typeface="Arial"/>
              <a:buChar char="•"/>
            </a:pP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تقديم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مفاهيم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الدرس   الموجودة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في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عرض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دقائق</a:t>
            </a:r>
            <a:endParaRPr lang="en-US" sz="3300" dirty="0">
              <a:solidFill>
                <a:srgbClr val="000000"/>
              </a:solidFill>
              <a:latin typeface="Droid Arabic Naskh"/>
              <a:cs typeface="Droid Arabic Naskh"/>
            </a:endParaRPr>
          </a:p>
          <a:p>
            <a:pPr marL="597217" lvl="1" indent="-298609" algn="l">
              <a:lnSpc>
                <a:spcPts val="6369"/>
              </a:lnSpc>
              <a:buFont typeface="Arial"/>
              <a:buChar char="•"/>
            </a:pP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شارك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شاشتك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،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وافتح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العالم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،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والعب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من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خلال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النشاط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الأول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البرنامج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التعليمي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 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بناء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جسر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 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خدمة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الغداء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،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واطلب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من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الطلاب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المتابعة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استخدم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الشرائح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الموجهة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للطالب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في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العرض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التقديمي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للحصول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على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دعم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إضافيدقيقة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</a:p>
          <a:p>
            <a:pPr marL="597217" lvl="1" indent="-298609">
              <a:lnSpc>
                <a:spcPts val="6369"/>
              </a:lnSpc>
              <a:buFont typeface="Arial"/>
              <a:buChar char="•"/>
            </a:pP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اطلب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من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الطلاب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إكمال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بقية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الأنشطة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 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وتأكد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من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توفر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حلول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البرمجة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لديك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دقيقة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</a:p>
          <a:p>
            <a:pPr marL="597217" lvl="1" indent="-298609" algn="l">
              <a:lnSpc>
                <a:spcPts val="6369"/>
              </a:lnSpc>
              <a:buFont typeface="Arial"/>
              <a:buChar char="•"/>
            </a:pP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خاتمة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الدرس  </a:t>
            </a:r>
            <a:r>
              <a:rPr lang="en-US" sz="33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دقائق</a:t>
            </a:r>
            <a:r>
              <a:rPr lang="en-US" sz="33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</a:p>
          <a:p>
            <a:pPr marL="597217" lvl="1" indent="-298609" algn="l">
              <a:lnSpc>
                <a:spcPts val="6369"/>
              </a:lnSpc>
              <a:buFont typeface="Arial"/>
              <a:buChar char="•"/>
            </a:pPr>
            <a:r>
              <a:rPr lang="en-US" sz="3300" dirty="0" err="1">
                <a:solidFill>
                  <a:srgbClr val="000000"/>
                </a:solidFill>
                <a:cs typeface="Droid Arabic Naskh"/>
                <a:sym typeface="Droid Arabic Naskh"/>
              </a:rPr>
              <a:t>الوقت</a:t>
            </a:r>
            <a:r>
              <a:rPr lang="en-US" sz="3300" dirty="0">
                <a:solidFill>
                  <a:srgbClr val="000000"/>
                </a:solidFill>
                <a:cs typeface="Droid Arabic Naskh"/>
                <a:sym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cs typeface="Droid Arabic Naskh"/>
                <a:sym typeface="Droid Arabic Naskh"/>
              </a:rPr>
              <a:t>المتبقي</a:t>
            </a:r>
            <a:r>
              <a:rPr lang="en-US" sz="3300" dirty="0">
                <a:solidFill>
                  <a:srgbClr val="000000"/>
                </a:solidFill>
                <a:cs typeface="Droid Arabic Naskh"/>
                <a:sym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cs typeface="Droid Arabic Naskh"/>
                <a:sym typeface="Droid Arabic Naskh"/>
              </a:rPr>
              <a:t>للأسئلة</a:t>
            </a:r>
            <a:r>
              <a:rPr lang="en-US" sz="3300" dirty="0">
                <a:solidFill>
                  <a:srgbClr val="000000"/>
                </a:solidFill>
                <a:cs typeface="Droid Arabic Naskh"/>
                <a:sym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cs typeface="Droid Arabic Naskh"/>
                <a:sym typeface="Droid Arabic Naskh"/>
              </a:rPr>
              <a:t>والأجوبة</a:t>
            </a:r>
            <a:r>
              <a:rPr lang="en-US" sz="3300" dirty="0">
                <a:solidFill>
                  <a:srgbClr val="000000"/>
                </a:solidFill>
                <a:cs typeface="Droid Arabic Naskh"/>
                <a:sym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cs typeface="Droid Arabic Naskh"/>
                <a:sym typeface="Droid Arabic Naskh"/>
              </a:rPr>
              <a:t>من</a:t>
            </a:r>
            <a:r>
              <a:rPr lang="en-US" sz="3300" dirty="0">
                <a:solidFill>
                  <a:srgbClr val="000000"/>
                </a:solidFill>
                <a:cs typeface="Droid Arabic Naskh"/>
                <a:sym typeface="Droid Arabic Naskh"/>
              </a:rPr>
              <a:t> </a:t>
            </a:r>
            <a:r>
              <a:rPr lang="en-US" sz="3300" dirty="0" err="1">
                <a:solidFill>
                  <a:srgbClr val="000000"/>
                </a:solidFill>
                <a:cs typeface="Droid Arabic Naskh"/>
                <a:sym typeface="Droid Arabic Naskh"/>
              </a:rPr>
              <a:t>الطلاب</a:t>
            </a:r>
            <a:r>
              <a:rPr lang="en-US" sz="3300" dirty="0">
                <a:solidFill>
                  <a:srgbClr val="000000"/>
                </a:solidFill>
                <a:cs typeface="Droid Arabic Naskh"/>
                <a:sym typeface="Droid Arabic Naskh"/>
              </a:rPr>
              <a:t> 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4</a:t>
            </a:r>
          </a:p>
        </p:txBody>
      </p:sp>
      <p:sp>
        <p:nvSpPr>
          <p:cNvPr id="6" name="Freeform 6"/>
          <p:cNvSpPr/>
          <p:nvPr/>
        </p:nvSpPr>
        <p:spPr>
          <a:xfrm>
            <a:off x="324283" y="9351119"/>
            <a:ext cx="2690338" cy="735725"/>
          </a:xfrm>
          <a:custGeom>
            <a:avLst/>
            <a:gdLst/>
            <a:ahLst/>
            <a:cxnLst/>
            <a:rect l="l" t="t" r="r" b="b"/>
            <a:pathLst>
              <a:path w="2690338" h="735725">
                <a:moveTo>
                  <a:pt x="0" y="0"/>
                </a:moveTo>
                <a:lnTo>
                  <a:pt x="2690339" y="0"/>
                </a:lnTo>
                <a:lnTo>
                  <a:pt x="2690339" y="735725"/>
                </a:lnTo>
                <a:lnTo>
                  <a:pt x="0" y="73572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4" name="TextBox 4"/>
          <p:cNvSpPr txBox="1"/>
          <p:nvPr/>
        </p:nvSpPr>
        <p:spPr>
          <a:xfrm>
            <a:off x="155537" y="460248"/>
            <a:ext cx="16740189" cy="698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92"/>
              </a:lnSpc>
            </a:pPr>
            <a:r>
              <a:rPr lang="en-US" sz="4900" dirty="0">
                <a:solidFill>
                  <a:srgbClr val="FFFFFF"/>
                </a:solidFill>
                <a:latin typeface="Droid Arabic Naskh"/>
                <a:cs typeface="Droid Arabic Naskh"/>
              </a:rPr>
              <a:t>ساعة البرمجة   </a:t>
            </a:r>
            <a:r>
              <a:rPr lang="en-US" sz="4900" dirty="0" err="1">
                <a:solidFill>
                  <a:srgbClr val="FFFFFF"/>
                </a:solidFill>
                <a:latin typeface="Droid Arabic Naskh"/>
                <a:cs typeface="Droid Arabic Naskh"/>
              </a:rPr>
              <a:t>العرض</a:t>
            </a:r>
            <a:r>
              <a:rPr lang="en-US" sz="4900" dirty="0">
                <a:solidFill>
                  <a:srgbClr val="FFFFFF"/>
                </a:solidFill>
                <a:latin typeface="Droid Arabic Naskh"/>
                <a:cs typeface="Droid Arabic Naskh"/>
              </a:rPr>
              <a:t> </a:t>
            </a:r>
            <a:r>
              <a:rPr lang="en-US" sz="4900" dirty="0" err="1">
                <a:solidFill>
                  <a:srgbClr val="FFFFFF"/>
                </a:solidFill>
                <a:latin typeface="Droid Arabic Naskh"/>
                <a:cs typeface="Droid Arabic Naskh"/>
              </a:rPr>
              <a:t>الترويجي</a:t>
            </a:r>
            <a:r>
              <a:rPr lang="en-US" sz="4900" dirty="0">
                <a:solidFill>
                  <a:srgbClr val="FFFFFF"/>
                </a:solidFill>
                <a:latin typeface="Droid Arabic Naskh"/>
                <a:cs typeface="Droid Arabic Naskh"/>
              </a:rPr>
              <a:t> </a:t>
            </a:r>
            <a:r>
              <a:rPr lang="en-US" sz="4900" dirty="0" err="1">
                <a:solidFill>
                  <a:srgbClr val="FFFFFF"/>
                </a:solidFill>
                <a:latin typeface="Droid Arabic Naskh"/>
                <a:cs typeface="Droid Arabic Naskh"/>
              </a:rPr>
              <a:t>لجيل</a:t>
            </a:r>
            <a:r>
              <a:rPr lang="en-US" sz="4900" dirty="0">
                <a:solidFill>
                  <a:srgbClr val="FFFFFF"/>
                </a:solidFill>
                <a:latin typeface="Droid Arabic Naskh"/>
                <a:cs typeface="Droid Arabic Naskh"/>
              </a:rPr>
              <a:t> الذكاء الاصطناعي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5</a:t>
            </a:r>
          </a:p>
        </p:txBody>
      </p:sp>
      <p:sp>
        <p:nvSpPr>
          <p:cNvPr id="6" name="Freeform 6">
            <a:hlinkClick r:id="rId6"/>
          </p:cNvPr>
          <p:cNvSpPr/>
          <p:nvPr/>
        </p:nvSpPr>
        <p:spPr>
          <a:xfrm>
            <a:off x="2354527" y="2301288"/>
            <a:ext cx="12876050" cy="7274967"/>
          </a:xfrm>
          <a:custGeom>
            <a:avLst/>
            <a:gdLst/>
            <a:ahLst/>
            <a:cxnLst/>
            <a:rect l="l" t="t" r="r" b="b"/>
            <a:pathLst>
              <a:path w="12876050" h="7274967">
                <a:moveTo>
                  <a:pt x="0" y="0"/>
                </a:moveTo>
                <a:lnTo>
                  <a:pt x="12876050" y="0"/>
                </a:lnTo>
                <a:lnTo>
                  <a:pt x="12876050" y="7274967"/>
                </a:lnTo>
                <a:lnTo>
                  <a:pt x="0" y="727496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2657" y="-19964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1" y="0"/>
                </a:lnTo>
                <a:lnTo>
                  <a:pt x="18288001" y="10287001"/>
                </a:lnTo>
                <a:lnTo>
                  <a:pt x="0" y="1028700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"/>
          <p:cNvSpPr/>
          <p:nvPr/>
        </p:nvSpPr>
        <p:spPr>
          <a:xfrm>
            <a:off x="-32657" y="-19964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4" name="TextBox 4"/>
          <p:cNvSpPr txBox="1"/>
          <p:nvPr/>
        </p:nvSpPr>
        <p:spPr>
          <a:xfrm>
            <a:off x="3317716" y="480811"/>
            <a:ext cx="17409915" cy="14207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08"/>
              </a:lnSpc>
            </a:pPr>
            <a:r>
              <a:rPr lang="en-US" sz="5100" dirty="0">
                <a:solidFill>
                  <a:srgbClr val="FFFFFF"/>
                </a:solidFill>
                <a:latin typeface="Droid Arabic Naskh"/>
                <a:cs typeface="Droid Arabic Naskh"/>
              </a:rPr>
              <a:t>الذكاء الاصطناعي </a:t>
            </a:r>
            <a:r>
              <a:rPr lang="en-US" sz="5100" dirty="0" err="1">
                <a:solidFill>
                  <a:srgbClr val="FFFFFF"/>
                </a:solidFill>
                <a:latin typeface="Droid Arabic Naskh"/>
                <a:cs typeface="Droid Arabic Naskh"/>
              </a:rPr>
              <a:t>ليس</a:t>
            </a:r>
            <a:r>
              <a:rPr lang="en-US" sz="5100" dirty="0">
                <a:solidFill>
                  <a:srgbClr val="FFFFFF"/>
                </a:solidFill>
                <a:latin typeface="Droid Arabic Naskh"/>
                <a:cs typeface="Droid Arabic Naskh"/>
              </a:rPr>
              <a:t> </a:t>
            </a:r>
            <a:r>
              <a:rPr lang="en-US" sz="5100" dirty="0" err="1">
                <a:solidFill>
                  <a:srgbClr val="FFFFFF"/>
                </a:solidFill>
                <a:latin typeface="Droid Arabic Naskh"/>
                <a:cs typeface="Droid Arabic Naskh"/>
              </a:rPr>
              <a:t>سحرًا</a:t>
            </a:r>
            <a:r>
              <a:rPr lang="en-US" sz="5100" dirty="0">
                <a:solidFill>
                  <a:srgbClr val="FFFFFF"/>
                </a:solidFill>
                <a:latin typeface="Droid Arabic Naskh"/>
                <a:cs typeface="Droid Arabic Naskh"/>
              </a:rPr>
              <a:t> </a:t>
            </a:r>
            <a:r>
              <a:rPr lang="en-US" sz="5100" dirty="0" err="1">
                <a:solidFill>
                  <a:srgbClr val="FFFFFF"/>
                </a:solidFill>
                <a:latin typeface="Droid Arabic Naskh"/>
                <a:cs typeface="Droid Arabic Naskh"/>
              </a:rPr>
              <a:t>إنه</a:t>
            </a:r>
            <a:r>
              <a:rPr lang="en-US" sz="5100" dirty="0">
                <a:solidFill>
                  <a:srgbClr val="FFFFFF"/>
                </a:solidFill>
                <a:latin typeface="Droid Arabic Naskh"/>
                <a:cs typeface="Droid Arabic Naskh"/>
              </a:rPr>
              <a:t> </a:t>
            </a:r>
            <a:r>
              <a:rPr lang="en-US" sz="5100" dirty="0" err="1">
                <a:solidFill>
                  <a:srgbClr val="FFFFFF"/>
                </a:solidFill>
                <a:latin typeface="Droid Arabic Naskh"/>
                <a:cs typeface="Droid Arabic Naskh"/>
              </a:rPr>
              <a:t>مجرد</a:t>
            </a:r>
            <a:r>
              <a:rPr lang="en-US" sz="5100" dirty="0">
                <a:solidFill>
                  <a:srgbClr val="FFFFFF"/>
                </a:solidFill>
                <a:latin typeface="Droid Arabic Naskh"/>
                <a:cs typeface="Droid Arabic Naskh"/>
              </a:rPr>
              <a:t> </a:t>
            </a:r>
            <a:r>
              <a:rPr lang="en-US" sz="5100" dirty="0" err="1">
                <a:solidFill>
                  <a:srgbClr val="FFFFFF"/>
                </a:solidFill>
                <a:latin typeface="Droid Arabic Naskh"/>
                <a:cs typeface="Droid Arabic Naskh"/>
              </a:rPr>
              <a:t>رمز</a:t>
            </a:r>
            <a:r>
              <a:rPr lang="en-US" sz="5100" dirty="0">
                <a:solidFill>
                  <a:srgbClr val="FFFFFF"/>
                </a:solidFill>
                <a:latin typeface="Droid Arabic Naskh"/>
                <a:cs typeface="Droid Arabic Naskh"/>
              </a:rPr>
              <a:t> </a:t>
            </a:r>
          </a:p>
          <a:p>
            <a:pPr algn="l">
              <a:lnSpc>
                <a:spcPts val="5508"/>
              </a:lnSpc>
            </a:pPr>
            <a:endParaRPr lang="en-US" sz="5100" dirty="0">
              <a:solidFill>
                <a:srgbClr val="FFFFFF"/>
              </a:solidFill>
              <a:latin typeface="Droid Arabic Naskh"/>
              <a:cs typeface="Droid Arabic Naskh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73905" y="2401550"/>
            <a:ext cx="17143032" cy="10002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888"/>
              </a:lnSpc>
            </a:pP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الذكاء الاصطناعي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يشبه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تعليم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الكمبيوتر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كيفية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التفكير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والتعلم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يتم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استخدامه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في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أشياء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كثيرة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نراها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ونستخدمها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كل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يوم</a:t>
            </a:r>
            <a:r>
              <a:rPr lang="en-US" sz="36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</a:p>
          <a:p>
            <a:pPr algn="l">
              <a:lnSpc>
                <a:spcPts val="3888"/>
              </a:lnSpc>
            </a:pPr>
            <a:endParaRPr lang="en-US" sz="3600" dirty="0">
              <a:solidFill>
                <a:srgbClr val="000000"/>
              </a:solidFill>
              <a:latin typeface="Droid Arabic Naskh"/>
              <a:cs typeface="Droid Arabic Naskh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6</a:t>
            </a:r>
          </a:p>
        </p:txBody>
      </p:sp>
      <p:sp>
        <p:nvSpPr>
          <p:cNvPr id="7" name="Freeform 7"/>
          <p:cNvSpPr/>
          <p:nvPr/>
        </p:nvSpPr>
        <p:spPr>
          <a:xfrm>
            <a:off x="153838" y="9351635"/>
            <a:ext cx="2690338" cy="735724"/>
          </a:xfrm>
          <a:custGeom>
            <a:avLst/>
            <a:gdLst/>
            <a:ahLst/>
            <a:cxnLst/>
            <a:rect l="l" t="t" r="r" b="b"/>
            <a:pathLst>
              <a:path w="2690338" h="735724">
                <a:moveTo>
                  <a:pt x="0" y="0"/>
                </a:moveTo>
                <a:lnTo>
                  <a:pt x="2690338" y="0"/>
                </a:lnTo>
                <a:lnTo>
                  <a:pt x="2690338" y="735725"/>
                </a:lnTo>
                <a:lnTo>
                  <a:pt x="0" y="73572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8" name="Freeform 8"/>
          <p:cNvSpPr/>
          <p:nvPr/>
        </p:nvSpPr>
        <p:spPr>
          <a:xfrm>
            <a:off x="12864108" y="4143422"/>
            <a:ext cx="4643846" cy="3557493"/>
          </a:xfrm>
          <a:custGeom>
            <a:avLst/>
            <a:gdLst/>
            <a:ahLst/>
            <a:cxnLst/>
            <a:rect l="l" t="t" r="r" b="b"/>
            <a:pathLst>
              <a:path w="4643846" h="3557493">
                <a:moveTo>
                  <a:pt x="0" y="0"/>
                </a:moveTo>
                <a:lnTo>
                  <a:pt x="4643846" y="0"/>
                </a:lnTo>
                <a:lnTo>
                  <a:pt x="4643846" y="3557492"/>
                </a:lnTo>
                <a:lnTo>
                  <a:pt x="0" y="3557492"/>
                </a:lnTo>
                <a:lnTo>
                  <a:pt x="0" y="0"/>
                </a:lnTo>
                <a:close/>
              </a:path>
            </a:pathLst>
          </a:cu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9" name="Freeform 9"/>
          <p:cNvSpPr/>
          <p:nvPr/>
        </p:nvSpPr>
        <p:spPr>
          <a:xfrm>
            <a:off x="1042305" y="3986832"/>
            <a:ext cx="3603742" cy="3648580"/>
          </a:xfrm>
          <a:custGeom>
            <a:avLst/>
            <a:gdLst/>
            <a:ahLst/>
            <a:cxnLst/>
            <a:rect l="l" t="t" r="r" b="b"/>
            <a:pathLst>
              <a:path w="3603742" h="3648580">
                <a:moveTo>
                  <a:pt x="0" y="0"/>
                </a:moveTo>
                <a:lnTo>
                  <a:pt x="3603743" y="0"/>
                </a:lnTo>
                <a:lnTo>
                  <a:pt x="3603743" y="3648580"/>
                </a:lnTo>
                <a:lnTo>
                  <a:pt x="0" y="3648580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0" name="Freeform 10"/>
          <p:cNvSpPr/>
          <p:nvPr/>
        </p:nvSpPr>
        <p:spPr>
          <a:xfrm>
            <a:off x="5542941" y="4345702"/>
            <a:ext cx="6479733" cy="3289710"/>
          </a:xfrm>
          <a:custGeom>
            <a:avLst/>
            <a:gdLst/>
            <a:ahLst/>
            <a:cxnLst/>
            <a:rect l="l" t="t" r="r" b="b"/>
            <a:pathLst>
              <a:path w="6479733" h="3289710">
                <a:moveTo>
                  <a:pt x="0" y="0"/>
                </a:moveTo>
                <a:lnTo>
                  <a:pt x="6479733" y="0"/>
                </a:lnTo>
                <a:lnTo>
                  <a:pt x="6479733" y="3289711"/>
                </a:lnTo>
                <a:lnTo>
                  <a:pt x="0" y="328971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TextBox 3"/>
          <p:cNvSpPr txBox="1"/>
          <p:nvPr/>
        </p:nvSpPr>
        <p:spPr>
          <a:xfrm>
            <a:off x="773906" y="9719498"/>
            <a:ext cx="1620000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  <a:cs typeface="Droid Arabic Naskh"/>
              </a:rPr>
              <a:t>© استوديوهات موجانج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5" name="TextBox 5"/>
          <p:cNvSpPr txBox="1"/>
          <p:nvPr/>
        </p:nvSpPr>
        <p:spPr>
          <a:xfrm>
            <a:off x="773907" y="405528"/>
            <a:ext cx="16740189" cy="834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80"/>
              </a:lnSpc>
            </a:pPr>
            <a:r>
              <a:rPr lang="en-US" sz="6000" dirty="0" err="1">
                <a:solidFill>
                  <a:srgbClr val="FFFFFF"/>
                </a:solidFill>
                <a:cs typeface="Droid Arabic Naskh"/>
              </a:rPr>
              <a:t>ما</a:t>
            </a:r>
            <a:r>
              <a:rPr lang="en-US" sz="6000" dirty="0">
                <a:solidFill>
                  <a:srgbClr val="FFFFFF"/>
                </a:solidFill>
                <a:cs typeface="Droid Arabic Naskh"/>
              </a:rPr>
              <a:t> </a:t>
            </a:r>
            <a:r>
              <a:rPr lang="en-US" sz="6000" dirty="0" err="1">
                <a:solidFill>
                  <a:srgbClr val="FFFFFF"/>
                </a:solidFill>
                <a:cs typeface="Droid Arabic Naskh"/>
              </a:rPr>
              <a:t>هو</a:t>
            </a:r>
            <a:r>
              <a:rPr lang="en-US" sz="6000" dirty="0">
                <a:solidFill>
                  <a:srgbClr val="FFFFFF"/>
                </a:solidFill>
                <a:cs typeface="Droid Arabic Naskh"/>
              </a:rPr>
              <a:t> الذكاء الاصطناعي؟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7</a:t>
            </a:r>
          </a:p>
        </p:txBody>
      </p:sp>
      <p:sp>
        <p:nvSpPr>
          <p:cNvPr id="7" name="Freeform 7"/>
          <p:cNvSpPr/>
          <p:nvPr/>
        </p:nvSpPr>
        <p:spPr>
          <a:xfrm>
            <a:off x="153838" y="9365892"/>
            <a:ext cx="2690338" cy="735725"/>
          </a:xfrm>
          <a:custGeom>
            <a:avLst/>
            <a:gdLst/>
            <a:ahLst/>
            <a:cxnLst/>
            <a:rect l="l" t="t" r="r" b="b"/>
            <a:pathLst>
              <a:path w="2690338" h="735725">
                <a:moveTo>
                  <a:pt x="0" y="0"/>
                </a:moveTo>
                <a:lnTo>
                  <a:pt x="2690339" y="0"/>
                </a:lnTo>
                <a:lnTo>
                  <a:pt x="2690339" y="735724"/>
                </a:lnTo>
                <a:lnTo>
                  <a:pt x="0" y="73572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grpSp>
        <p:nvGrpSpPr>
          <p:cNvPr id="8" name="Group 8"/>
          <p:cNvGrpSpPr/>
          <p:nvPr/>
        </p:nvGrpSpPr>
        <p:grpSpPr>
          <a:xfrm>
            <a:off x="682467" y="2812789"/>
            <a:ext cx="4979324" cy="3233650"/>
            <a:chOff x="0" y="0"/>
            <a:chExt cx="6639098" cy="431153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639052" cy="4311523"/>
            </a:xfrm>
            <a:custGeom>
              <a:avLst/>
              <a:gdLst/>
              <a:ahLst/>
              <a:cxnLst/>
              <a:rect l="l" t="t" r="r" b="b"/>
              <a:pathLst>
                <a:path w="6639052" h="4311523">
                  <a:moveTo>
                    <a:pt x="0" y="718566"/>
                  </a:moveTo>
                  <a:cubicBezTo>
                    <a:pt x="0" y="321691"/>
                    <a:pt x="321691" y="0"/>
                    <a:pt x="718566" y="0"/>
                  </a:cubicBezTo>
                  <a:lnTo>
                    <a:pt x="5920486" y="0"/>
                  </a:lnTo>
                  <a:cubicBezTo>
                    <a:pt x="6317361" y="0"/>
                    <a:pt x="6639052" y="321691"/>
                    <a:pt x="6639052" y="718566"/>
                  </a:cubicBezTo>
                  <a:lnTo>
                    <a:pt x="6639052" y="3592957"/>
                  </a:lnTo>
                  <a:cubicBezTo>
                    <a:pt x="6639052" y="3989832"/>
                    <a:pt x="6317361" y="4311523"/>
                    <a:pt x="5920486" y="4311523"/>
                  </a:cubicBezTo>
                  <a:lnTo>
                    <a:pt x="718566" y="4311523"/>
                  </a:lnTo>
                  <a:cubicBezTo>
                    <a:pt x="321691" y="4311523"/>
                    <a:pt x="0" y="3989832"/>
                    <a:pt x="0" y="3592957"/>
                  </a:cubicBezTo>
                  <a:close/>
                </a:path>
              </a:pathLst>
            </a:custGeom>
            <a:solidFill>
              <a:srgbClr val="3A87F4"/>
            </a:solid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6297714" y="4554304"/>
            <a:ext cx="4979323" cy="3233650"/>
            <a:chOff x="0" y="0"/>
            <a:chExt cx="6639098" cy="431153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639052" cy="4311523"/>
            </a:xfrm>
            <a:custGeom>
              <a:avLst/>
              <a:gdLst/>
              <a:ahLst/>
              <a:cxnLst/>
              <a:rect l="l" t="t" r="r" b="b"/>
              <a:pathLst>
                <a:path w="6639052" h="4311523">
                  <a:moveTo>
                    <a:pt x="0" y="718566"/>
                  </a:moveTo>
                  <a:cubicBezTo>
                    <a:pt x="0" y="321691"/>
                    <a:pt x="321691" y="0"/>
                    <a:pt x="718566" y="0"/>
                  </a:cubicBezTo>
                  <a:lnTo>
                    <a:pt x="5920486" y="0"/>
                  </a:lnTo>
                  <a:cubicBezTo>
                    <a:pt x="6317361" y="0"/>
                    <a:pt x="6639052" y="321691"/>
                    <a:pt x="6639052" y="718566"/>
                  </a:cubicBezTo>
                  <a:lnTo>
                    <a:pt x="6639052" y="3592957"/>
                  </a:lnTo>
                  <a:cubicBezTo>
                    <a:pt x="6639052" y="3989832"/>
                    <a:pt x="6317361" y="4311523"/>
                    <a:pt x="5920486" y="4311523"/>
                  </a:cubicBezTo>
                  <a:lnTo>
                    <a:pt x="718566" y="4311523"/>
                  </a:lnTo>
                  <a:cubicBezTo>
                    <a:pt x="321691" y="4311523"/>
                    <a:pt x="0" y="3989832"/>
                    <a:pt x="0" y="3592957"/>
                  </a:cubicBezTo>
                  <a:close/>
                </a:path>
              </a:pathLst>
            </a:custGeom>
            <a:solidFill>
              <a:srgbClr val="6CC349"/>
            </a:solidFill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2045968" y="2812789"/>
            <a:ext cx="4979324" cy="3233650"/>
            <a:chOff x="0" y="0"/>
            <a:chExt cx="6639098" cy="431153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639052" cy="4311523"/>
            </a:xfrm>
            <a:custGeom>
              <a:avLst/>
              <a:gdLst/>
              <a:ahLst/>
              <a:cxnLst/>
              <a:rect l="l" t="t" r="r" b="b"/>
              <a:pathLst>
                <a:path w="6639052" h="4311523">
                  <a:moveTo>
                    <a:pt x="0" y="718566"/>
                  </a:moveTo>
                  <a:cubicBezTo>
                    <a:pt x="0" y="321691"/>
                    <a:pt x="321691" y="0"/>
                    <a:pt x="718566" y="0"/>
                  </a:cubicBezTo>
                  <a:lnTo>
                    <a:pt x="5920486" y="0"/>
                  </a:lnTo>
                  <a:cubicBezTo>
                    <a:pt x="6317361" y="0"/>
                    <a:pt x="6639052" y="321691"/>
                    <a:pt x="6639052" y="718566"/>
                  </a:cubicBezTo>
                  <a:lnTo>
                    <a:pt x="6639052" y="3592957"/>
                  </a:lnTo>
                  <a:cubicBezTo>
                    <a:pt x="6639052" y="3989832"/>
                    <a:pt x="6317361" y="4311523"/>
                    <a:pt x="5920486" y="4311523"/>
                  </a:cubicBezTo>
                  <a:lnTo>
                    <a:pt x="718566" y="4311523"/>
                  </a:lnTo>
                  <a:cubicBezTo>
                    <a:pt x="321691" y="4311523"/>
                    <a:pt x="0" y="3989832"/>
                    <a:pt x="0" y="3592957"/>
                  </a:cubicBezTo>
                  <a:close/>
                </a:path>
              </a:pathLst>
            </a:custGeom>
            <a:solidFill>
              <a:srgbClr val="FF791A"/>
            </a:solidFill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2552007" y="6338454"/>
            <a:ext cx="1172096" cy="10137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20"/>
              </a:lnSpc>
            </a:pPr>
            <a:r>
              <a:rPr lang="en-US" sz="6600" dirty="0">
                <a:solidFill>
                  <a:srgbClr val="000000"/>
                </a:solidFill>
                <a:latin typeface="Droid Arabic Naskh"/>
              </a:rPr>
              <a:t>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201326" y="3445863"/>
            <a:ext cx="1172096" cy="10137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20"/>
              </a:lnSpc>
            </a:pPr>
            <a:r>
              <a:rPr lang="en-US" sz="6600" dirty="0">
                <a:solidFill>
                  <a:srgbClr val="000000"/>
                </a:solidFill>
                <a:latin typeface="Droid Arabic Naskh"/>
              </a:rPr>
              <a:t>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3949580" y="6338454"/>
            <a:ext cx="1172095" cy="10137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20"/>
              </a:lnSpc>
            </a:pPr>
            <a:r>
              <a:rPr lang="en-US" sz="6600" dirty="0">
                <a:solidFill>
                  <a:srgbClr val="000000"/>
                </a:solidFill>
                <a:latin typeface="Droid Arabic Naskh"/>
              </a:rPr>
              <a:t> 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959686" y="3812526"/>
            <a:ext cx="4424883" cy="1238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0"/>
              </a:lnSpc>
            </a:pPr>
            <a:r>
              <a:rPr lang="en-US" sz="8100">
                <a:solidFill>
                  <a:srgbClr val="FFFFFF"/>
                </a:solidFill>
                <a:cs typeface="Droid Arabic Naskh"/>
              </a:rPr>
              <a:t>فكر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562166" y="5514826"/>
            <a:ext cx="4424883" cy="1238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0"/>
              </a:lnSpc>
            </a:pPr>
            <a:r>
              <a:rPr lang="en-US" sz="8100">
                <a:solidFill>
                  <a:srgbClr val="FFFFFF"/>
                </a:solidFill>
                <a:cs typeface="Droid Arabic Naskh"/>
              </a:rPr>
              <a:t>زاوج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2323185" y="3773312"/>
            <a:ext cx="4424883" cy="1238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0"/>
              </a:lnSpc>
            </a:pPr>
            <a:r>
              <a:rPr lang="en-US" sz="8100">
                <a:solidFill>
                  <a:srgbClr val="FFFFFF"/>
                </a:solidFill>
                <a:cs typeface="Droid Arabic Naskh"/>
              </a:rPr>
              <a:t>يشارك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5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Freeform 3"/>
          <p:cNvSpPr/>
          <p:nvPr/>
        </p:nvSpPr>
        <p:spPr>
          <a:xfrm>
            <a:off x="-19050" y="25152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4" name="Freeform 4"/>
          <p:cNvSpPr/>
          <p:nvPr/>
        </p:nvSpPr>
        <p:spPr>
          <a:xfrm>
            <a:off x="705288" y="9174984"/>
            <a:ext cx="913085" cy="789340"/>
          </a:xfrm>
          <a:custGeom>
            <a:avLst/>
            <a:gdLst/>
            <a:ahLst/>
            <a:cxnLst/>
            <a:rect l="l" t="t" r="r" b="b"/>
            <a:pathLst>
              <a:path w="913085" h="789340">
                <a:moveTo>
                  <a:pt x="0" y="0"/>
                </a:moveTo>
                <a:lnTo>
                  <a:pt x="913085" y="0"/>
                </a:lnTo>
                <a:lnTo>
                  <a:pt x="913085" y="789340"/>
                </a:lnTo>
                <a:lnTo>
                  <a:pt x="0" y="7893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5" name="TextBox 5"/>
          <p:cNvSpPr txBox="1"/>
          <p:nvPr/>
        </p:nvSpPr>
        <p:spPr>
          <a:xfrm>
            <a:off x="3886200" y="495300"/>
            <a:ext cx="17090304" cy="9608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803"/>
              </a:lnSpc>
            </a:pPr>
            <a:r>
              <a:rPr lang="en-US" sz="8100" dirty="0" err="1">
                <a:solidFill>
                  <a:srgbClr val="000000"/>
                </a:solidFill>
                <a:cs typeface="Droid Arabic Naskh"/>
              </a:rPr>
              <a:t>ماذا</a:t>
            </a:r>
            <a:r>
              <a:rPr lang="en-US" sz="81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8100" dirty="0" err="1">
                <a:solidFill>
                  <a:srgbClr val="000000"/>
                </a:solidFill>
                <a:cs typeface="Droid Arabic Naskh"/>
              </a:rPr>
              <a:t>سأتعلم</a:t>
            </a:r>
            <a:r>
              <a:rPr lang="en-US" sz="8100" dirty="0">
                <a:solidFill>
                  <a:srgbClr val="000000"/>
                </a:solidFill>
                <a:cs typeface="Droid Arabic Naskh"/>
              </a:rPr>
              <a:t> </a:t>
            </a:r>
            <a:r>
              <a:rPr lang="en-US" sz="8100" dirty="0" err="1">
                <a:solidFill>
                  <a:srgbClr val="000000"/>
                </a:solidFill>
                <a:cs typeface="Droid Arabic Naskh"/>
              </a:rPr>
              <a:t>اليوم</a:t>
            </a:r>
            <a:r>
              <a:rPr lang="en-US" sz="8100" dirty="0">
                <a:solidFill>
                  <a:srgbClr val="000000"/>
                </a:solidFill>
                <a:cs typeface="Droid Arabic Naskh"/>
              </a:rPr>
              <a:t>؟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161830" y="2241103"/>
            <a:ext cx="16349809" cy="42319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445895" lvl="2" indent="-481965" algn="l">
              <a:lnSpc>
                <a:spcPts val="6594"/>
              </a:lnSpc>
              <a:buFont typeface="Arial"/>
              <a:buChar char="⚬"/>
            </a:pP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سأصف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ما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هو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الذكاء الاصطناعي   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وأين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نراه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في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العالم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من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حولنا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</a:p>
          <a:p>
            <a:pPr marL="1445895" lvl="2" indent="-481965" algn="l">
              <a:lnSpc>
                <a:spcPts val="6594"/>
              </a:lnSpc>
              <a:buFont typeface="Arial"/>
              <a:buChar char="⚬"/>
            </a:pP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سأقوم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بتحديد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وشرح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قواعد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استخدام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الذكاء الاصطناعي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بالطريقة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الصحيحة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</a:p>
          <a:p>
            <a:pPr marL="1445895" lvl="2" indent="-481965" algn="l">
              <a:lnSpc>
                <a:spcPts val="6594"/>
              </a:lnSpc>
              <a:buFont typeface="Arial"/>
              <a:buChar char="⚬"/>
            </a:pP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سأستخدم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البرمجة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للتفكير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مثل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الكمبيوتر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وحل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الألغاز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خطوة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بخطوة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</a:p>
          <a:p>
            <a:pPr marL="1445895" lvl="2" indent="-481965" algn="l">
              <a:lnSpc>
                <a:spcPts val="6594"/>
              </a:lnSpc>
              <a:buFont typeface="Arial"/>
              <a:buChar char="⚬"/>
            </a:pP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سوف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أتعلم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كيف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يمكن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لخيارات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الذكاء الاصطناعي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أن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تؤثر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على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الناس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</a:p>
          <a:p>
            <a:pPr marL="1445895" lvl="2" indent="-481965" algn="l">
              <a:lnSpc>
                <a:spcPts val="6594"/>
              </a:lnSpc>
              <a:buFont typeface="Arial"/>
              <a:buChar char="⚬"/>
            </a:pP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سأطبق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ما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تعلمته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لفهم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المزيد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عن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المهن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التي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تستخدم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الذكاء الاصطناعي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وعلوم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374151"/>
                </a:solidFill>
                <a:latin typeface="Droid Arabic Naskh"/>
                <a:cs typeface="Droid Arabic Naskh"/>
              </a:rPr>
              <a:t>الكمبيوتر</a:t>
            </a:r>
            <a:r>
              <a:rPr lang="en-US" sz="4200" dirty="0">
                <a:solidFill>
                  <a:srgbClr val="374151"/>
                </a:solidFill>
                <a:latin typeface="Droid Arabic Naskh"/>
                <a:cs typeface="Droid Arabic Naskh"/>
              </a:rPr>
              <a:t>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905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3" name="TextBox 3"/>
          <p:cNvSpPr txBox="1"/>
          <p:nvPr/>
        </p:nvSpPr>
        <p:spPr>
          <a:xfrm>
            <a:off x="6252303" y="578786"/>
            <a:ext cx="16740189" cy="834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480"/>
              </a:lnSpc>
            </a:pPr>
            <a:r>
              <a:rPr lang="en-US" sz="6000" dirty="0">
                <a:solidFill>
                  <a:srgbClr val="000000"/>
                </a:solidFill>
                <a:cs typeface="Droid Arabic Naskh"/>
              </a:rPr>
              <a:t>الذكاء الاصطناعي </a:t>
            </a:r>
            <a:r>
              <a:rPr lang="en-US" sz="6000" dirty="0" err="1">
                <a:solidFill>
                  <a:srgbClr val="000000"/>
                </a:solidFill>
                <a:cs typeface="Droid Arabic Naskh"/>
              </a:rPr>
              <a:t>المسؤول</a:t>
            </a:r>
            <a:endParaRPr lang="en-US" sz="6000" dirty="0">
              <a:solidFill>
                <a:srgbClr val="000000"/>
              </a:solidFill>
              <a:cs typeface="Droid Arabic Naskh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73906" y="2005660"/>
            <a:ext cx="16740188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38"/>
              </a:lnSpc>
            </a:pP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في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ساعة البرمجة  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لهذا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العام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 جيل الذكاء الاصطناعي،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سنذهب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في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مغامرة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لتعلم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مبادئ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الذكاء الاصطناعي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المسؤول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ستساعدنا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أدلة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الذكاء الاصطناعي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لدينا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على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التعلم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من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المشاريع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Droid Arabic Naskh"/>
                <a:cs typeface="Droid Arabic Naskh"/>
              </a:rPr>
              <a:t>السابقة</a:t>
            </a:r>
            <a:r>
              <a:rPr lang="en-US" sz="4200" dirty="0">
                <a:solidFill>
                  <a:srgbClr val="000000"/>
                </a:solidFill>
                <a:latin typeface="Droid Arabic Naskh"/>
                <a:cs typeface="Droid Arabic Naskh"/>
              </a:rPr>
              <a:t>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7248299" y="9718982"/>
            <a:ext cx="668638" cy="2286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500">
                <a:solidFill>
                  <a:srgbClr val="000000"/>
                </a:solidFill>
                <a:latin typeface="Droid Arabic Naskh"/>
              </a:rPr>
              <a:t>9</a:t>
            </a:r>
          </a:p>
        </p:txBody>
      </p:sp>
      <p:sp>
        <p:nvSpPr>
          <p:cNvPr id="6" name="Freeform 6"/>
          <p:cNvSpPr/>
          <p:nvPr/>
        </p:nvSpPr>
        <p:spPr>
          <a:xfrm>
            <a:off x="178777" y="9204560"/>
            <a:ext cx="2690338" cy="735725"/>
          </a:xfrm>
          <a:custGeom>
            <a:avLst/>
            <a:gdLst/>
            <a:ahLst/>
            <a:cxnLst/>
            <a:rect l="l" t="t" r="r" b="b"/>
            <a:pathLst>
              <a:path w="2690338" h="735725">
                <a:moveTo>
                  <a:pt x="0" y="0"/>
                </a:moveTo>
                <a:lnTo>
                  <a:pt x="2690339" y="0"/>
                </a:lnTo>
                <a:lnTo>
                  <a:pt x="2690339" y="735724"/>
                </a:lnTo>
                <a:lnTo>
                  <a:pt x="0" y="73572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7" name="Freeform 7"/>
          <p:cNvSpPr/>
          <p:nvPr/>
        </p:nvSpPr>
        <p:spPr>
          <a:xfrm>
            <a:off x="341538" y="4134242"/>
            <a:ext cx="3389255" cy="2282991"/>
          </a:xfrm>
          <a:custGeom>
            <a:avLst/>
            <a:gdLst/>
            <a:ahLst/>
            <a:cxnLst/>
            <a:rect l="l" t="t" r="r" b="b"/>
            <a:pathLst>
              <a:path w="3389255" h="2282991">
                <a:moveTo>
                  <a:pt x="0" y="0"/>
                </a:moveTo>
                <a:lnTo>
                  <a:pt x="3389255" y="0"/>
                </a:lnTo>
                <a:lnTo>
                  <a:pt x="3389255" y="2282990"/>
                </a:lnTo>
                <a:lnTo>
                  <a:pt x="0" y="228299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8" name="Freeform 8"/>
          <p:cNvSpPr/>
          <p:nvPr/>
        </p:nvSpPr>
        <p:spPr>
          <a:xfrm>
            <a:off x="2869116" y="5999400"/>
            <a:ext cx="3389255" cy="2569630"/>
          </a:xfrm>
          <a:custGeom>
            <a:avLst/>
            <a:gdLst/>
            <a:ahLst/>
            <a:cxnLst/>
            <a:rect l="l" t="t" r="r" b="b"/>
            <a:pathLst>
              <a:path w="3389255" h="2569630">
                <a:moveTo>
                  <a:pt x="0" y="0"/>
                </a:moveTo>
                <a:lnTo>
                  <a:pt x="3389254" y="0"/>
                </a:lnTo>
                <a:lnTo>
                  <a:pt x="3389254" y="2569630"/>
                </a:lnTo>
                <a:lnTo>
                  <a:pt x="0" y="256963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9" name="Freeform 9"/>
          <p:cNvSpPr/>
          <p:nvPr/>
        </p:nvSpPr>
        <p:spPr>
          <a:xfrm>
            <a:off x="11233144" y="6187838"/>
            <a:ext cx="3389254" cy="2712889"/>
          </a:xfrm>
          <a:custGeom>
            <a:avLst/>
            <a:gdLst/>
            <a:ahLst/>
            <a:cxnLst/>
            <a:rect l="l" t="t" r="r" b="b"/>
            <a:pathLst>
              <a:path w="3389254" h="2712889">
                <a:moveTo>
                  <a:pt x="0" y="0"/>
                </a:moveTo>
                <a:lnTo>
                  <a:pt x="3389255" y="0"/>
                </a:lnTo>
                <a:lnTo>
                  <a:pt x="3389255" y="2712889"/>
                </a:lnTo>
                <a:lnTo>
                  <a:pt x="0" y="271288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sp>
        <p:nvSpPr>
          <p:cNvPr id="10" name="Freeform 10"/>
          <p:cNvSpPr/>
          <p:nvPr/>
        </p:nvSpPr>
        <p:spPr>
          <a:xfrm>
            <a:off x="14823633" y="4276040"/>
            <a:ext cx="2758985" cy="2528469"/>
          </a:xfrm>
          <a:custGeom>
            <a:avLst/>
            <a:gdLst/>
            <a:ahLst/>
            <a:cxnLst/>
            <a:rect l="l" t="t" r="r" b="b"/>
            <a:pathLst>
              <a:path w="2758985" h="2528469">
                <a:moveTo>
                  <a:pt x="0" y="0"/>
                </a:moveTo>
                <a:lnTo>
                  <a:pt x="2758985" y="0"/>
                </a:lnTo>
                <a:lnTo>
                  <a:pt x="2758985" y="2528468"/>
                </a:lnTo>
                <a:lnTo>
                  <a:pt x="0" y="25284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ar-SA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3597972" y="2011261"/>
            <a:ext cx="11987212" cy="9015412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178777" y="6794983"/>
            <a:ext cx="3326768" cy="419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en-US" sz="2700">
                <a:solidFill>
                  <a:srgbClr val="000000"/>
                </a:solidFill>
                <a:cs typeface="Droid Arabic Naskh"/>
              </a:rPr>
              <a:t>العدالة والشمولية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461448" y="8737980"/>
            <a:ext cx="3177061" cy="419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en-US" sz="2700">
                <a:solidFill>
                  <a:srgbClr val="000000"/>
                </a:solidFill>
                <a:cs typeface="Droid Arabic Naskh"/>
              </a:rPr>
              <a:t>الموثوقية والسلامة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2163281" y="8990247"/>
            <a:ext cx="2486951" cy="419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en-US" sz="2700">
                <a:solidFill>
                  <a:srgbClr val="000000"/>
                </a:solidFill>
                <a:cs typeface="Droid Arabic Naskh"/>
              </a:rPr>
              <a:t>الخصوصية و أمن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5211917" y="7063509"/>
            <a:ext cx="2385753" cy="4191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0"/>
              </a:lnSpc>
            </a:pPr>
            <a:r>
              <a:rPr lang="en-US" sz="2700">
                <a:solidFill>
                  <a:srgbClr val="000000"/>
                </a:solidFill>
                <a:cs typeface="Droid Arabic Naskh"/>
              </a:rPr>
              <a:t>الشفافية والمساءلة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964</Words>
  <Application>Microsoft Office PowerPoint</Application>
  <PresentationFormat>مخصص</PresentationFormat>
  <Paragraphs>132</Paragraphs>
  <Slides>24</Slides>
  <Notes>1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3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24</vt:i4>
      </vt:variant>
    </vt:vector>
  </HeadingPairs>
  <TitlesOfParts>
    <vt:vector size="28" baseType="lpstr">
      <vt:lpstr>Calibri</vt:lpstr>
      <vt:lpstr>Droid Arabic Naskh</vt:lpstr>
      <vt:lpstr>Droid Arabic Naskh Bold</vt:lpstr>
      <vt:lpstr>Office Theme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العرض التقديمي تدريب( للمدرب)</dc:title>
  <dc:creator>A.Almeelby</dc:creator>
  <cp:lastModifiedBy>Adel Saad S. Almeelby</cp:lastModifiedBy>
  <cp:revision>9</cp:revision>
  <dcterms:created xsi:type="dcterms:W3CDTF">2006-08-16T00:00:00Z</dcterms:created>
  <dcterms:modified xsi:type="dcterms:W3CDTF">2023-11-27T22:53:05Z</dcterms:modified>
  <dc:identifier>DAF1K4JxfqQ</dc:identifier>
</cp:coreProperties>
</file>